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3"/>
  </p:notesMasterIdLst>
  <p:sldIdLst>
    <p:sldId id="256" r:id="rId6"/>
    <p:sldId id="263" r:id="rId7"/>
    <p:sldId id="273" r:id="rId8"/>
    <p:sldId id="260" r:id="rId9"/>
    <p:sldId id="264" r:id="rId10"/>
    <p:sldId id="265" r:id="rId11"/>
    <p:sldId id="259" r:id="rId12"/>
    <p:sldId id="261" r:id="rId13"/>
    <p:sldId id="262" r:id="rId14"/>
    <p:sldId id="266" r:id="rId15"/>
    <p:sldId id="267" r:id="rId16"/>
    <p:sldId id="268" r:id="rId17"/>
    <p:sldId id="269" r:id="rId18"/>
    <p:sldId id="270" r:id="rId19"/>
    <p:sldId id="271" r:id="rId20"/>
    <p:sldId id="275" r:id="rId21"/>
    <p:sldId id="274"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337"/>
    <a:srgbClr val="D26C24"/>
    <a:srgbClr val="6C267F"/>
    <a:srgbClr val="5F29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E7C26-41AA-4FD7-AD2C-1A480E97F6CD}" v="150" dt="2021-02-18T16:31:08.366"/>
    <p1510:client id="{B1DB5623-CEF6-1EE5-D02E-6130479E074D}" v="3" dt="2021-03-05T07:55:45.147"/>
    <p1510:client id="{BD4F189B-5679-70B8-3F64-8E396878657D}" v="993" dt="2021-02-18T15:12:23.202"/>
    <p1510:client id="{C6EE0F60-8FC7-E84E-366E-A70DE9AE8F71}" v="30" dt="2021-03-05T08:13:01.686"/>
    <p1510:client id="{DB76B94F-F86F-51A2-92C5-17FD4EE621B7}" v="62" dt="2021-02-22T16:31:16.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5"/>
    <p:restoredTop sz="94692"/>
  </p:normalViewPr>
  <p:slideViewPr>
    <p:cSldViewPr snapToGrid="0" snapToObjects="1">
      <p:cViewPr varScale="1">
        <p:scale>
          <a:sx n="76" d="100"/>
          <a:sy n="76" d="100"/>
        </p:scale>
        <p:origin x="86" y="4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B214E-E3C3-E447-AF38-31145EC5C0AD}" type="datetimeFigureOut">
              <a:rPr lang="nl-NL" smtClean="0"/>
              <a:t>25-5-2021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05E90-AEA0-A84E-868C-82F238847A84}" type="slidenum">
              <a:rPr lang="nl-NL" smtClean="0"/>
              <a:t>‹nr.›</a:t>
            </a:fld>
            <a:endParaRPr lang="nl-NL"/>
          </a:p>
        </p:txBody>
      </p:sp>
    </p:spTree>
    <p:extLst>
      <p:ext uri="{BB962C8B-B14F-4D97-AF65-F5344CB8AC3E}">
        <p14:creationId xmlns:p14="http://schemas.microsoft.com/office/powerpoint/2010/main" val="583016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Digitaliseren vrijetijdseconomie (Aa en Hunze is penvoerder, veel ondernemers in deze sector). NHL Stenden en bedrijven in gemengde groepen uit de regio leren samen digitaliseren.  </a:t>
            </a:r>
          </a:p>
          <a:p>
            <a:r>
              <a:rPr lang="nl-NL" dirty="0"/>
              <a:t>Innoveren kun je niet alleen, voorbeelden zijn de IT hub en het Duurzaamheidscentrum. Daar sluiten bedrijven uit de hele regio aan, dit kun je niet alleen als gemeente aan pakken.</a:t>
            </a:r>
          </a:p>
          <a:p>
            <a:r>
              <a:rPr lang="nl-NL" dirty="0"/>
              <a:t>Digitale regiodatabank: dit heeft geen zin om dit per gemeente te doen. Ontsluiten van data voor de regio.</a:t>
            </a:r>
          </a:p>
          <a:p>
            <a:r>
              <a:rPr lang="nl-NL" dirty="0"/>
              <a:t>Skills4future: samen werken aan onderwijsvernieuwing en clustervorming </a:t>
            </a:r>
            <a:endParaRPr lang="nl-NL" dirty="0">
              <a:cs typeface="Calibri" panose="020F0502020204030204"/>
            </a:endParaRPr>
          </a:p>
        </p:txBody>
      </p:sp>
      <p:sp>
        <p:nvSpPr>
          <p:cNvPr id="4" name="Tijdelijke aanduiding voor dianummer 3"/>
          <p:cNvSpPr>
            <a:spLocks noGrp="1"/>
          </p:cNvSpPr>
          <p:nvPr>
            <p:ph type="sldNum" sz="quarter" idx="5"/>
          </p:nvPr>
        </p:nvSpPr>
        <p:spPr/>
        <p:txBody>
          <a:bodyPr/>
          <a:lstStyle/>
          <a:p>
            <a:fld id="{2AC05E90-AEA0-A84E-868C-82F238847A84}" type="slidenum">
              <a:rPr lang="nl-NL" smtClean="0"/>
              <a:t>9</a:t>
            </a:fld>
            <a:endParaRPr lang="nl-NL"/>
          </a:p>
        </p:txBody>
      </p:sp>
    </p:spTree>
    <p:extLst>
      <p:ext uri="{BB962C8B-B14F-4D97-AF65-F5344CB8AC3E}">
        <p14:creationId xmlns:p14="http://schemas.microsoft.com/office/powerpoint/2010/main" val="3523522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Het onderzoek richt zich op zowel de bestaande als de benodigde financiële mogelijkheden voor woningeigenaren om de eigen woning te verbeteren. De provincie Drenthe is samen met de gemeenten Aa en Hunze, Borger-Odoorn, Coevorden, Emmen, Hardenberg en Hoogeveen opdrachtgever voor deze verkenning. De verkenning richt zich op de financiële mogelijkheden van woningeigenaren met een smalle beurs, waarbij we de verbetering van de duurzaamheid van de woning, het onderhoud van de woning en het aanpassen van de woning om langer thuis te kunnen wonen meenemen. </a:t>
            </a:r>
            <a:endParaRPr lang="nl-NL" dirty="0">
              <a:cs typeface="Calibri" panose="020F0502020204030204"/>
            </a:endParaRPr>
          </a:p>
        </p:txBody>
      </p:sp>
      <p:sp>
        <p:nvSpPr>
          <p:cNvPr id="4" name="Tijdelijke aanduiding voor dianummer 3"/>
          <p:cNvSpPr>
            <a:spLocks noGrp="1"/>
          </p:cNvSpPr>
          <p:nvPr>
            <p:ph type="sldNum" sz="quarter" idx="5"/>
          </p:nvPr>
        </p:nvSpPr>
        <p:spPr/>
        <p:txBody>
          <a:bodyPr/>
          <a:lstStyle/>
          <a:p>
            <a:fld id="{2AC05E90-AEA0-A84E-868C-82F238847A84}" type="slidenum">
              <a:rPr lang="nl-NL" smtClean="0"/>
              <a:t>12</a:t>
            </a:fld>
            <a:endParaRPr lang="nl-NL"/>
          </a:p>
        </p:txBody>
      </p:sp>
    </p:spTree>
    <p:extLst>
      <p:ext uri="{BB962C8B-B14F-4D97-AF65-F5344CB8AC3E}">
        <p14:creationId xmlns:p14="http://schemas.microsoft.com/office/powerpoint/2010/main" val="178315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cs typeface="Calibri" panose="020F0502020204030204"/>
            </a:endParaRPr>
          </a:p>
        </p:txBody>
      </p:sp>
      <p:sp>
        <p:nvSpPr>
          <p:cNvPr id="4" name="Tijdelijke aanduiding voor dianummer 3"/>
          <p:cNvSpPr>
            <a:spLocks noGrp="1"/>
          </p:cNvSpPr>
          <p:nvPr>
            <p:ph type="sldNum" sz="quarter" idx="5"/>
          </p:nvPr>
        </p:nvSpPr>
        <p:spPr/>
        <p:txBody>
          <a:bodyPr/>
          <a:lstStyle/>
          <a:p>
            <a:fld id="{2AC05E90-AEA0-A84E-868C-82F238847A84}" type="slidenum">
              <a:rPr lang="nl-NL" smtClean="0"/>
              <a:t>15</a:t>
            </a:fld>
            <a:endParaRPr lang="nl-NL"/>
          </a:p>
        </p:txBody>
      </p:sp>
    </p:spTree>
    <p:extLst>
      <p:ext uri="{BB962C8B-B14F-4D97-AF65-F5344CB8AC3E}">
        <p14:creationId xmlns:p14="http://schemas.microsoft.com/office/powerpoint/2010/main" val="1276442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Titelstijl van model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D823E68-BCC7-6D43-81C7-625E112BD40D}" type="datetimeFigureOut">
              <a:rPr lang="nl-NL" smtClean="0"/>
              <a:t>25-5-2021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FB166946-E599-DC49-A9D1-C088DC6E8267}" type="slidenum">
              <a:rPr lang="nl-NL" smtClean="0"/>
              <a:t>‹nr.›</a:t>
            </a:fld>
            <a:endParaRPr lang="nl-NL"/>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D823E68-BCC7-6D43-81C7-625E112BD40D}" type="datetimeFigureOut">
              <a:rPr lang="nl-NL" smtClean="0"/>
              <a:t>25-5-2021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B166946-E599-DC49-A9D1-C088DC6E8267}" type="slidenum">
              <a:rPr lang="nl-NL" smtClean="0"/>
              <a:t>‹nr.›</a:t>
            </a:fld>
            <a:endParaRPr lang="nl-NL"/>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D823E68-BCC7-6D43-81C7-625E112BD40D}" type="datetimeFigureOut">
              <a:rPr lang="nl-NL" smtClean="0"/>
              <a:t>25-5-2021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B166946-E599-DC49-A9D1-C088DC6E8267}" type="slidenum">
              <a:rPr lang="nl-NL" smtClean="0"/>
              <a:t>‹nr.›</a:t>
            </a:fld>
            <a:endParaRPr lang="nl-NL"/>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D823E68-BCC7-6D43-81C7-625E112BD40D}" type="datetimeFigureOut">
              <a:rPr lang="nl-NL" smtClean="0"/>
              <a:t>25-5-2021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B166946-E599-DC49-A9D1-C088DC6E8267}" type="slidenum">
              <a:rPr lang="nl-NL" smtClean="0"/>
              <a:t>‹nr.›</a:t>
            </a:fld>
            <a:endParaRPr lang="nl-NL"/>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Titelstijl van model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0D823E68-BCC7-6D43-81C7-625E112BD40D}" type="datetimeFigureOut">
              <a:rPr lang="nl-NL" smtClean="0"/>
              <a:t>25-5-2021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B166946-E599-DC49-A9D1-C088DC6E8267}" type="slidenum">
              <a:rPr lang="nl-NL" smtClean="0"/>
              <a:t>‹nr.›</a:t>
            </a:fld>
            <a:endParaRPr lang="nl-NL"/>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D823E68-BCC7-6D43-81C7-625E112BD40D}" type="datetimeFigureOut">
              <a:rPr lang="nl-NL" smtClean="0"/>
              <a:t>25-5-2021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B166946-E599-DC49-A9D1-C088DC6E8267}" type="slidenum">
              <a:rPr lang="nl-NL" smtClean="0"/>
              <a:t>‹nr.›</a:t>
            </a:fld>
            <a:endParaRPr lang="nl-NL"/>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Titelstijl van model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D823E68-BCC7-6D43-81C7-625E112BD40D}" type="datetimeFigureOut">
              <a:rPr lang="nl-NL" smtClean="0"/>
              <a:t>25-5-2021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B166946-E599-DC49-A9D1-C088DC6E8267}" type="slidenum">
              <a:rPr lang="nl-NL" smtClean="0"/>
              <a:t>‹nr.›</a:t>
            </a:fld>
            <a:endParaRPr lang="nl-NL"/>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0D823E68-BCC7-6D43-81C7-625E112BD40D}" type="datetimeFigureOut">
              <a:rPr lang="nl-NL" smtClean="0"/>
              <a:t>25-5-2021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B166946-E599-DC49-A9D1-C088DC6E8267}" type="slidenum">
              <a:rPr lang="nl-NL" smtClean="0"/>
              <a:t>‹nr.›</a:t>
            </a:fld>
            <a:endParaRPr lang="nl-NL"/>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D823E68-BCC7-6D43-81C7-625E112BD40D}" type="datetimeFigureOut">
              <a:rPr lang="nl-NL" smtClean="0"/>
              <a:t>25-5-2021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B166946-E599-DC49-A9D1-C088DC6E8267}" type="slidenum">
              <a:rPr lang="nl-NL" smtClean="0"/>
              <a:t>‹nr.›</a:t>
            </a:fld>
            <a:endParaRPr lang="nl-NL"/>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0D823E68-BCC7-6D43-81C7-625E112BD40D}" type="datetimeFigureOut">
              <a:rPr lang="nl-NL" smtClean="0"/>
              <a:t>25-5-2021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B166946-E599-DC49-A9D1-C088DC6E8267}" type="slidenum">
              <a:rPr lang="nl-NL" smtClean="0"/>
              <a:t>‹nr.›</a:t>
            </a:fld>
            <a:endParaRPr lang="nl-NL"/>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0D823E68-BCC7-6D43-81C7-625E112BD40D}" type="datetimeFigureOut">
              <a:rPr lang="nl-NL" smtClean="0"/>
              <a:t>25-5-2021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B166946-E599-DC49-A9D1-C088DC6E8267}" type="slidenum">
              <a:rPr lang="nl-NL" smtClean="0"/>
              <a:t>‹nr.›</a:t>
            </a:fld>
            <a:endParaRPr lang="nl-NL"/>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localhost/Volumes/Data%20HD/Documents/%20STUDIO%20HOOGHALEN%3e%3e/2019%20REGIODEAL%20ZOD/2020%203P-W2002%20278-%20diversen%20Regiodeal%20Zuid-Oost%20Drenthe%20/Afbeelding%20ppt/Logos%20RegioDeal.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23E68-BCC7-6D43-81C7-625E112BD40D}" type="datetimeFigureOut">
              <a:rPr lang="nl-NL" smtClean="0"/>
              <a:t>25-5-2021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66946-E599-DC49-A9D1-C088DC6E8267}" type="slidenum">
              <a:rPr lang="nl-NL" smtClean="0"/>
              <a:t>‹nr.›</a:t>
            </a:fld>
            <a:endParaRPr lang="nl-NL"/>
          </a:p>
        </p:txBody>
      </p:sp>
      <p:pic>
        <p:nvPicPr>
          <p:cNvPr id="7" name="Afbeelding 6"/>
          <p:cNvPicPr>
            <a:picLocks noChangeAspect="1"/>
          </p:cNvPicPr>
          <p:nvPr userDrawn="1"/>
        </p:nvPicPr>
        <p:blipFill>
          <a:blip r:embed="rId13" r:link="rId14">
            <a:extLst>
              <a:ext uri="{28A0092B-C50C-407E-A947-70E740481C1C}">
                <a14:useLocalDpi xmlns:a14="http://schemas.microsoft.com/office/drawing/2010/main" val="0"/>
              </a:ext>
            </a:extLst>
          </a:blip>
          <a:stretch>
            <a:fillRect/>
          </a:stretch>
        </p:blipFill>
        <p:spPr>
          <a:xfrm>
            <a:off x="838200" y="6235436"/>
            <a:ext cx="6948268" cy="421978"/>
          </a:xfrm>
          <a:prstGeom prst="rect">
            <a:avLst/>
          </a:prstGeom>
        </p:spPr>
      </p:pic>
      <p:pic>
        <p:nvPicPr>
          <p:cNvPr id="9" name="Afbeelding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702605" y="544341"/>
            <a:ext cx="1471093" cy="348957"/>
          </a:xfrm>
          <a:prstGeom prst="rect">
            <a:avLst/>
          </a:prstGeom>
        </p:spPr>
      </p:pic>
      <p:pic>
        <p:nvPicPr>
          <p:cNvPr id="11" name="Afbeelding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267114" y="5976481"/>
            <a:ext cx="3086686" cy="759738"/>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Volumes/Data%20HD/Documents/%20STUDIO%20HOOGHALEN%3e%3e/2019%20REGIODEAL%20ZOD/Voor%20Prezi%20Regio%20Deal/Deal%20foto.jpg"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file://localhost/Volumes/Data%20HD/Documents/%20STUDIO%20HOOGHALEN%3e%3e/2019%20REGIODEAL%20ZOD/2020%203P-W2002%20278-%20diversen%20Regiodeal%20Zuid-Oost%20Drenthe%20/Afbeelding%20ppt/Logo%20Regio%20Deal%20met%20PO.jpg"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file://localhost/Volumes/Data%20HD/Documents/%20STUDIO%20HOOGHALEN%3e%3e/2019%20REGIODEAL%20ZOD/2020%203P-W2002%20278-%20diversen%20Regiodeal%20Zuid-Oost%20Drenthe%20/Afbeelding%20ppt/Regio%20ZOD%20en%20NL.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file://localhost/Volumes/Data%20HD/Documents/%20STUDIO%20HOOGHALEN%3e%3e/2019%20REGIODEAL%20ZOD/2020%203P-W2002%20278-%20diversen%20Regiodeal%20Zuid-Oost%20Drenthe%20/Afbeelding%20ppt/Regio%20ZOD%20en%20NL.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file://localhost/Volumes/Data%20HD/Documents/%20STUDIO%20HOOGHALEN%3e%3e/2019%20REGIODEAL%20ZOD/2020%203P-W2002%20278-%20diversen%20Regiodeal%20Zuid-Oost%20Drenthe%20/Afbeelding%20ppt/Regio%20ZOD%20en%20NL.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file://localhost/Volumes/Data%20HD/Documents/%20STUDIO%20HOOGHALEN%3e%3e/2019%20REGIODEAL%20ZOD/2020%203P-W2002%20278-%20diversen%20Regiodeal%20Zuid-Oost%20Drenthe%20/Afbeelding%20ppt/Regio%20ZOD%20en%20NL.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file://localhost/Volumes/Data%20HD/Documents/%20STUDIO%20HOOGHALEN%3e%3e/2019%20REGIODEAL%20ZOD/2020%203P-W2002%20278-%20diversen%20Regiodeal%20Zuid-Oost%20Drenthe%20/Afbeelding%20ppt/Regio%20ZOD%20en%20NL.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image" Target="file://localhost/Volumes/Data%20HD/Documents/%20STUDIO%20HOOGHALEN%3e%3e/2019%20REGIODEAL%20ZOD/2020%203P-W2002%20278-%20diversen%20Regiodeal%20Zuid-Oost%20Drenthe%20/Afbeelding%20ppt/Regio%20ZOD%20en%20NL.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www.regiodealzuidoostdrenthe.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file://localhost/Volumes/Data%20HD/Documents/%20STUDIO%20HOOGHALEN%3e%3e/2019%20REGIODEAL%20ZOD/2020%203P-W2002%20278-%20diversen%20Regiodeal%20Zuid-Oost%20Drenthe%20/Afbeelding%20ppt/Regio%20ZOD%20en%20NL.jp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7.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6.png"/><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file://localhost/Volumes/Data%20HD/Documents/%20STUDIO%20HOOGHALEN%3e%3e/2019%20REGIODEAL%20ZOD/2020%203P-W2002%20278-%20diversen%20Regiodeal%20Zuid-Oost%20Drenthe%20/Afbeelding%20ppt/Regio%20ZOD%20en%20NL.jpg" TargetMode="External"/><Relationship Id="rId9" Type="http://schemas.openxmlformats.org/officeDocument/2006/relationships/image" Target="../media/image12.jpeg"/><Relationship Id="rId1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file://localhost/Volumes/Data%20HD/Documents/%20STUDIO%20HOOGHALEN%3e%3e/2019%20REGIODEAL%20ZOD/2020%203P-W2002%20278-%20diversen%20Regiodeal%20Zuid-Oost%20Drenthe%20/Afbeelding%20ppt/Regio%20ZOD%20en%20NL.jpg" TargetMode="External"/><Relationship Id="rId5" Type="http://schemas.openxmlformats.org/officeDocument/2006/relationships/image" Target="../media/image7.jpeg"/><Relationship Id="rId4" Type="http://schemas.openxmlformats.org/officeDocument/2006/relationships/image" Target="file://localhost/Volumes/Data%20HD/Documents/%20STUDIO%20HOOGHALEN%3e%3e/2019%20REGIODEAL%20ZOD/Voor%20Prezi%20Regio%20Deal/Pijler%20werken.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file://localhost/Volumes/Data%20HD/Documents/%20STUDIO%20HOOGHALEN%3e%3e/2019%20REGIODEAL%20ZOD/2020%203P-W2002%20278-%20diversen%20Regiodeal%20Zuid-Oost%20Drenthe%20/Afbeelding%20ppt/Regio%20ZOD%20en%20NL.jpg" TargetMode="External"/><Relationship Id="rId5" Type="http://schemas.openxmlformats.org/officeDocument/2006/relationships/image" Target="../media/image7.jpeg"/><Relationship Id="rId4" Type="http://schemas.openxmlformats.org/officeDocument/2006/relationships/image" Target="file://localhost/Volumes/Data%20HD/Documents/%20STUDIO%20HOOGHALEN%3e%3e/2019%20REGIODEAL%20ZOD/Voor%20Prezi%20Regio%20Deal/Pijler%20werken.pn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7.jpeg"/><Relationship Id="rId7" Type="http://schemas.openxmlformats.org/officeDocument/2006/relationships/image" Target="file://localhost/Volumes/Data%20HD/Documents/%20STUDIO%20HOOGHALEN%3e%3e/2019%20REGIODEAL%20ZOD/Voor%20Prezi%20Regio%20Deal/Pijler%20werken.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file://localhost/Volumes/Data%20HD/Documents/%20STUDIO%20HOOGHALEN%3e%3e/2019%20REGIODEAL%20ZOD/2020%203P-W2002%20278-%20diversen%20Regiodeal%20Zuid-Oost%20Drenthe%20/Afbeelding%20ppt/Regio%20ZOD%20en%20NL.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6500450" y="1233293"/>
            <a:ext cx="4494626" cy="3760686"/>
          </a:xfrm>
          <a:prstGeom prst="rect">
            <a:avLst/>
          </a:prstGeom>
        </p:spPr>
      </p:pic>
      <p:pic>
        <p:nvPicPr>
          <p:cNvPr id="8" name="Afbeelding 7"/>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752621" y="2189137"/>
            <a:ext cx="4452425" cy="1848999"/>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7202" y="365125"/>
            <a:ext cx="9546598" cy="1325563"/>
          </a:xfrm>
        </p:spPr>
        <p:txBody>
          <a:bodyPr/>
          <a:lstStyle/>
          <a:p>
            <a:r>
              <a:rPr lang="nl-NL" dirty="0"/>
              <a:t>Pijler Wonen</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58" y="735154"/>
            <a:ext cx="693071" cy="693071"/>
          </a:xfrm>
          <a:prstGeom prst="rect">
            <a:avLst/>
          </a:prstGeom>
        </p:spPr>
      </p:pic>
      <p:pic>
        <p:nvPicPr>
          <p:cNvPr id="3" name="Afbeelding 2"/>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110025" y="1081690"/>
            <a:ext cx="3725563" cy="4948882"/>
          </a:xfrm>
          <a:prstGeom prst="rect">
            <a:avLst/>
          </a:prstGeom>
        </p:spPr>
      </p:pic>
      <p:sp>
        <p:nvSpPr>
          <p:cNvPr id="4" name="Tekstvak 3">
            <a:extLst>
              <a:ext uri="{FF2B5EF4-FFF2-40B4-BE49-F238E27FC236}">
                <a16:creationId xmlns:a16="http://schemas.microsoft.com/office/drawing/2014/main" id="{032543FE-0D91-4CE3-AA55-42DC3D90A521}"/>
              </a:ext>
            </a:extLst>
          </p:cNvPr>
          <p:cNvSpPr txBox="1"/>
          <p:nvPr/>
        </p:nvSpPr>
        <p:spPr>
          <a:xfrm>
            <a:off x="1807202" y="2210637"/>
            <a:ext cx="6302823" cy="1569660"/>
          </a:xfrm>
          <a:prstGeom prst="rect">
            <a:avLst/>
          </a:prstGeom>
          <a:noFill/>
        </p:spPr>
        <p:txBody>
          <a:bodyPr wrap="square" lIns="91440" tIns="45720" rIns="91440" bIns="45720" rtlCol="0" anchor="t">
            <a:spAutoFit/>
          </a:bodyPr>
          <a:lstStyle/>
          <a:p>
            <a:r>
              <a:rPr lang="nl-NL" sz="2400" dirty="0"/>
              <a:t>Wat willen we bereiken?</a:t>
            </a:r>
          </a:p>
          <a:p>
            <a:pPr marL="342900" indent="-342900">
              <a:buFont typeface="Arial"/>
              <a:buChar char="•"/>
            </a:pPr>
            <a:r>
              <a:rPr lang="nl-NL" sz="2400" dirty="0"/>
              <a:t>Een start maken met een toekomstige woningvoorraad</a:t>
            </a:r>
            <a:endParaRPr lang="nl-NL" sz="2400" dirty="0">
              <a:cs typeface="Calibri"/>
            </a:endParaRPr>
          </a:p>
          <a:p>
            <a:pPr marL="342900" indent="-342900">
              <a:buFont typeface="Arial"/>
              <a:buChar char="•"/>
            </a:pPr>
            <a:r>
              <a:rPr lang="nl-NL" sz="2400" dirty="0">
                <a:cs typeface="Calibri"/>
              </a:rPr>
              <a:t>Een aanpak voor de lange termijn</a:t>
            </a:r>
          </a:p>
        </p:txBody>
      </p:sp>
      <p:pic>
        <p:nvPicPr>
          <p:cNvPr id="7" name="Afbeelding 8" descr="Afbeelding met tekst, illustratie&#10;&#10;Automatisch gegenereerde beschrijving">
            <a:extLst>
              <a:ext uri="{FF2B5EF4-FFF2-40B4-BE49-F238E27FC236}">
                <a16:creationId xmlns:a16="http://schemas.microsoft.com/office/drawing/2014/main" id="{248CFE5B-1518-4A46-96AF-5B921ADF0F3A}"/>
              </a:ext>
            </a:extLst>
          </p:cNvPr>
          <p:cNvPicPr>
            <a:picLocks noChangeAspect="1"/>
          </p:cNvPicPr>
          <p:nvPr/>
        </p:nvPicPr>
        <p:blipFill>
          <a:blip r:embed="rId5"/>
          <a:stretch>
            <a:fillRect/>
          </a:stretch>
        </p:blipFill>
        <p:spPr>
          <a:xfrm>
            <a:off x="469566" y="2333959"/>
            <a:ext cx="1333500" cy="933450"/>
          </a:xfrm>
          <a:prstGeom prst="rect">
            <a:avLst/>
          </a:prstGeom>
        </p:spPr>
      </p:pic>
    </p:spTree>
    <p:extLst>
      <p:ext uri="{BB962C8B-B14F-4D97-AF65-F5344CB8AC3E}">
        <p14:creationId xmlns:p14="http://schemas.microsoft.com/office/powerpoint/2010/main" val="400847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7202" y="365125"/>
            <a:ext cx="9546598" cy="1325563"/>
          </a:xfrm>
        </p:spPr>
        <p:txBody>
          <a:bodyPr/>
          <a:lstStyle/>
          <a:p>
            <a:r>
              <a:rPr lang="nl-NL" dirty="0"/>
              <a:t>Pijler Wonen</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58" y="735154"/>
            <a:ext cx="693071" cy="693071"/>
          </a:xfrm>
          <a:prstGeom prst="rect">
            <a:avLst/>
          </a:prstGeom>
        </p:spPr>
      </p:pic>
      <p:pic>
        <p:nvPicPr>
          <p:cNvPr id="3" name="Afbeelding 2"/>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110025" y="1081690"/>
            <a:ext cx="3725563" cy="4948882"/>
          </a:xfrm>
          <a:prstGeom prst="rect">
            <a:avLst/>
          </a:prstGeom>
        </p:spPr>
      </p:pic>
      <p:sp>
        <p:nvSpPr>
          <p:cNvPr id="5" name="Ovaal 4">
            <a:extLst>
              <a:ext uri="{FF2B5EF4-FFF2-40B4-BE49-F238E27FC236}">
                <a16:creationId xmlns:a16="http://schemas.microsoft.com/office/drawing/2014/main" id="{ACA49BDC-889E-4C44-B163-A6A993AB9D0A}"/>
              </a:ext>
            </a:extLst>
          </p:cNvPr>
          <p:cNvSpPr/>
          <p:nvPr/>
        </p:nvSpPr>
        <p:spPr>
          <a:xfrm>
            <a:off x="2037136" y="1517301"/>
            <a:ext cx="4089679" cy="4252092"/>
          </a:xfrm>
          <a:prstGeom prst="ellipse">
            <a:avLst/>
          </a:prstGeom>
          <a:solidFill>
            <a:srgbClr val="D26C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De particuliere woningvoorraad</a:t>
            </a:r>
          </a:p>
          <a:p>
            <a:pPr algn="ctr"/>
            <a:endParaRPr lang="nl-NL" sz="2000" dirty="0"/>
          </a:p>
          <a:p>
            <a:pPr algn="ctr"/>
            <a:r>
              <a:rPr lang="nl-NL" sz="2000" dirty="0"/>
              <a:t>Woningeigenaren met een laag inkomen</a:t>
            </a:r>
          </a:p>
          <a:p>
            <a:pPr algn="ctr"/>
            <a:endParaRPr lang="nl-NL" sz="2000" dirty="0"/>
          </a:p>
          <a:p>
            <a:pPr algn="ctr"/>
            <a:r>
              <a:rPr lang="nl-NL" sz="2000" dirty="0"/>
              <a:t>Energietransitie</a:t>
            </a:r>
          </a:p>
          <a:p>
            <a:pPr algn="ctr"/>
            <a:endParaRPr lang="nl-NL" sz="2000" dirty="0"/>
          </a:p>
          <a:p>
            <a:pPr algn="ctr"/>
            <a:r>
              <a:rPr lang="nl-NL" sz="2000" dirty="0"/>
              <a:t>Inclusieve samenleving</a:t>
            </a:r>
          </a:p>
        </p:txBody>
      </p:sp>
      <p:pic>
        <p:nvPicPr>
          <p:cNvPr id="4" name="Afbeelding 8" descr="Afbeelding met tekst, illustratie&#10;&#10;Automatisch gegenereerde beschrijving">
            <a:extLst>
              <a:ext uri="{FF2B5EF4-FFF2-40B4-BE49-F238E27FC236}">
                <a16:creationId xmlns:a16="http://schemas.microsoft.com/office/drawing/2014/main" id="{9F0FF47B-5C97-40F0-B0A6-20CAF8D5A8E0}"/>
              </a:ext>
            </a:extLst>
          </p:cNvPr>
          <p:cNvPicPr>
            <a:picLocks noChangeAspect="1"/>
          </p:cNvPicPr>
          <p:nvPr/>
        </p:nvPicPr>
        <p:blipFill>
          <a:blip r:embed="rId5"/>
          <a:stretch>
            <a:fillRect/>
          </a:stretch>
        </p:blipFill>
        <p:spPr>
          <a:xfrm>
            <a:off x="469566" y="2026485"/>
            <a:ext cx="1333500" cy="933450"/>
          </a:xfrm>
          <a:prstGeom prst="rect">
            <a:avLst/>
          </a:prstGeom>
        </p:spPr>
      </p:pic>
    </p:spTree>
    <p:extLst>
      <p:ext uri="{BB962C8B-B14F-4D97-AF65-F5344CB8AC3E}">
        <p14:creationId xmlns:p14="http://schemas.microsoft.com/office/powerpoint/2010/main" val="493874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110025" y="1081690"/>
            <a:ext cx="3725563" cy="4948882"/>
          </a:xfrm>
          <a:prstGeom prst="rect">
            <a:avLst/>
          </a:prstGeom>
        </p:spPr>
      </p:pic>
      <p:sp>
        <p:nvSpPr>
          <p:cNvPr id="2" name="Titel 1"/>
          <p:cNvSpPr>
            <a:spLocks noGrp="1"/>
          </p:cNvSpPr>
          <p:nvPr>
            <p:ph type="title"/>
          </p:nvPr>
        </p:nvSpPr>
        <p:spPr>
          <a:xfrm>
            <a:off x="1565902" y="415925"/>
            <a:ext cx="9546598" cy="1325563"/>
          </a:xfrm>
        </p:spPr>
        <p:txBody>
          <a:bodyPr>
            <a:normAutofit/>
          </a:bodyPr>
          <a:lstStyle/>
          <a:p>
            <a:r>
              <a:rPr lang="nl-NL" sz="4000" dirty="0"/>
              <a:t>De kracht van regionale samenwerking</a:t>
            </a:r>
            <a:endParaRPr lang="nl-NL" sz="4000">
              <a:cs typeface="Calibri Light"/>
            </a:endParaRPr>
          </a:p>
        </p:txBody>
      </p:sp>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158" y="735154"/>
            <a:ext cx="693071" cy="693071"/>
          </a:xfrm>
          <a:prstGeom prst="rect">
            <a:avLst/>
          </a:prstGeom>
        </p:spPr>
      </p:pic>
      <p:sp>
        <p:nvSpPr>
          <p:cNvPr id="5" name="Ovaal 4">
            <a:extLst>
              <a:ext uri="{FF2B5EF4-FFF2-40B4-BE49-F238E27FC236}">
                <a16:creationId xmlns:a16="http://schemas.microsoft.com/office/drawing/2014/main" id="{ACA49BDC-889E-4C44-B163-A6A993AB9D0A}"/>
              </a:ext>
            </a:extLst>
          </p:cNvPr>
          <p:cNvSpPr/>
          <p:nvPr/>
        </p:nvSpPr>
        <p:spPr>
          <a:xfrm>
            <a:off x="2263619" y="1591795"/>
            <a:ext cx="2000710" cy="1985418"/>
          </a:xfrm>
          <a:prstGeom prst="ellipse">
            <a:avLst/>
          </a:prstGeom>
          <a:solidFill>
            <a:srgbClr val="D26C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dirty="0"/>
              <a:t>Onderzoek </a:t>
            </a:r>
            <a:r>
              <a:rPr lang="nl-NL" sz="1400" dirty="0" err="1"/>
              <a:t>financierings-mogelijkheden</a:t>
            </a:r>
            <a:r>
              <a:rPr lang="nl-NL" sz="1400" dirty="0"/>
              <a:t> verbeteren woningen</a:t>
            </a:r>
          </a:p>
        </p:txBody>
      </p:sp>
      <p:sp>
        <p:nvSpPr>
          <p:cNvPr id="7" name="Ovaal 6">
            <a:extLst>
              <a:ext uri="{FF2B5EF4-FFF2-40B4-BE49-F238E27FC236}">
                <a16:creationId xmlns:a16="http://schemas.microsoft.com/office/drawing/2014/main" id="{5134FA47-7C8F-4429-A1D2-B27DB09F7781}"/>
              </a:ext>
            </a:extLst>
          </p:cNvPr>
          <p:cNvSpPr/>
          <p:nvPr/>
        </p:nvSpPr>
        <p:spPr>
          <a:xfrm>
            <a:off x="4816319" y="2493495"/>
            <a:ext cx="2197430" cy="2209134"/>
          </a:xfrm>
          <a:prstGeom prst="ellipse">
            <a:avLst/>
          </a:prstGeom>
          <a:solidFill>
            <a:srgbClr val="D26C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dirty="0">
                <a:cs typeface="Calibri"/>
              </a:rPr>
              <a:t>Het volkshuisvestings-fonds</a:t>
            </a:r>
          </a:p>
        </p:txBody>
      </p:sp>
      <p:pic>
        <p:nvPicPr>
          <p:cNvPr id="11" name="Afbeelding 8" descr="Afbeelding met tekst, illustratie&#10;&#10;Automatisch gegenereerde beschrijving">
            <a:extLst>
              <a:ext uri="{FF2B5EF4-FFF2-40B4-BE49-F238E27FC236}">
                <a16:creationId xmlns:a16="http://schemas.microsoft.com/office/drawing/2014/main" id="{73CF1630-07A7-471A-921A-AAE7858160F2}"/>
              </a:ext>
            </a:extLst>
          </p:cNvPr>
          <p:cNvPicPr>
            <a:picLocks noChangeAspect="1"/>
          </p:cNvPicPr>
          <p:nvPr/>
        </p:nvPicPr>
        <p:blipFill>
          <a:blip r:embed="rId6"/>
          <a:stretch>
            <a:fillRect/>
          </a:stretch>
        </p:blipFill>
        <p:spPr>
          <a:xfrm>
            <a:off x="543943" y="2026770"/>
            <a:ext cx="1333500" cy="933450"/>
          </a:xfrm>
          <a:prstGeom prst="rect">
            <a:avLst/>
          </a:prstGeom>
        </p:spPr>
      </p:pic>
      <p:pic>
        <p:nvPicPr>
          <p:cNvPr id="9218" name="Picture 2">
            <a:extLst>
              <a:ext uri="{FF2B5EF4-FFF2-40B4-BE49-F238E27FC236}">
                <a16:creationId xmlns:a16="http://schemas.microsoft.com/office/drawing/2014/main" id="{79839241-0E73-43A2-91A3-5D7856434C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6772" y="2083016"/>
            <a:ext cx="264795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198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7202" y="365125"/>
            <a:ext cx="9546598" cy="1325563"/>
          </a:xfrm>
        </p:spPr>
        <p:txBody>
          <a:bodyPr/>
          <a:lstStyle/>
          <a:p>
            <a:r>
              <a:rPr lang="nl-NL" dirty="0"/>
              <a:t>Pijler Welzijn</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58" y="735154"/>
            <a:ext cx="693071" cy="693071"/>
          </a:xfrm>
          <a:prstGeom prst="rect">
            <a:avLst/>
          </a:prstGeom>
        </p:spPr>
      </p:pic>
      <p:pic>
        <p:nvPicPr>
          <p:cNvPr id="3" name="Afbeelding 2"/>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110025" y="1081690"/>
            <a:ext cx="3725563" cy="4948882"/>
          </a:xfrm>
          <a:prstGeom prst="rect">
            <a:avLst/>
          </a:prstGeom>
        </p:spPr>
      </p:pic>
      <p:sp>
        <p:nvSpPr>
          <p:cNvPr id="4" name="Tekstvak 3">
            <a:extLst>
              <a:ext uri="{FF2B5EF4-FFF2-40B4-BE49-F238E27FC236}">
                <a16:creationId xmlns:a16="http://schemas.microsoft.com/office/drawing/2014/main" id="{032543FE-0D91-4CE3-AA55-42DC3D90A521}"/>
              </a:ext>
            </a:extLst>
          </p:cNvPr>
          <p:cNvSpPr txBox="1"/>
          <p:nvPr/>
        </p:nvSpPr>
        <p:spPr>
          <a:xfrm>
            <a:off x="1807202" y="2210637"/>
            <a:ext cx="6302823" cy="1200329"/>
          </a:xfrm>
          <a:prstGeom prst="rect">
            <a:avLst/>
          </a:prstGeom>
          <a:noFill/>
        </p:spPr>
        <p:txBody>
          <a:bodyPr wrap="square" lIns="91440" tIns="45720" rIns="91440" bIns="45720" rtlCol="0" anchor="t">
            <a:spAutoFit/>
          </a:bodyPr>
          <a:lstStyle/>
          <a:p>
            <a:r>
              <a:rPr lang="nl-NL" sz="2400" dirty="0"/>
              <a:t>Wat willen we bereiken?</a:t>
            </a:r>
          </a:p>
          <a:p>
            <a:pPr marL="342900" indent="-342900">
              <a:buFont typeface="Arial"/>
              <a:buChar char="•"/>
            </a:pPr>
            <a:r>
              <a:rPr lang="nl-NL" sz="2400" dirty="0"/>
              <a:t>Voldoende personeel met de juiste scholing</a:t>
            </a:r>
            <a:endParaRPr lang="nl-NL" sz="2400" dirty="0">
              <a:cs typeface="Calibri"/>
            </a:endParaRPr>
          </a:p>
          <a:p>
            <a:pPr marL="342900" indent="-342900">
              <a:buFont typeface="Arial"/>
              <a:buChar char="•"/>
            </a:pPr>
            <a:r>
              <a:rPr lang="nl-NL" sz="2400" dirty="0">
                <a:cs typeface="Calibri"/>
              </a:rPr>
              <a:t>Preventie bij kwetsbare groepen</a:t>
            </a:r>
          </a:p>
        </p:txBody>
      </p:sp>
      <p:pic>
        <p:nvPicPr>
          <p:cNvPr id="1026" name="Picture 2">
            <a:extLst>
              <a:ext uri="{FF2B5EF4-FFF2-40B4-BE49-F238E27FC236}">
                <a16:creationId xmlns:a16="http://schemas.microsoft.com/office/drawing/2014/main" id="{DC27E466-7CE3-4966-8FF1-0835262F22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662" y="2271567"/>
            <a:ext cx="1032720" cy="981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71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7202" y="365125"/>
            <a:ext cx="9546598" cy="1325563"/>
          </a:xfrm>
        </p:spPr>
        <p:txBody>
          <a:bodyPr/>
          <a:lstStyle/>
          <a:p>
            <a:r>
              <a:rPr lang="nl-NL" dirty="0"/>
              <a:t>Pijler Welzijn</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58" y="735154"/>
            <a:ext cx="693071" cy="693071"/>
          </a:xfrm>
          <a:prstGeom prst="rect">
            <a:avLst/>
          </a:prstGeom>
        </p:spPr>
      </p:pic>
      <p:pic>
        <p:nvPicPr>
          <p:cNvPr id="3" name="Afbeelding 2"/>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110025" y="1081690"/>
            <a:ext cx="3725563" cy="4948882"/>
          </a:xfrm>
          <a:prstGeom prst="rect">
            <a:avLst/>
          </a:prstGeom>
        </p:spPr>
      </p:pic>
      <p:sp>
        <p:nvSpPr>
          <p:cNvPr id="5" name="Ovaal 4">
            <a:extLst>
              <a:ext uri="{FF2B5EF4-FFF2-40B4-BE49-F238E27FC236}">
                <a16:creationId xmlns:a16="http://schemas.microsoft.com/office/drawing/2014/main" id="{ACA49BDC-889E-4C44-B163-A6A993AB9D0A}"/>
              </a:ext>
            </a:extLst>
          </p:cNvPr>
          <p:cNvSpPr/>
          <p:nvPr/>
        </p:nvSpPr>
        <p:spPr>
          <a:xfrm>
            <a:off x="2037136" y="1517301"/>
            <a:ext cx="4089679" cy="4252092"/>
          </a:xfrm>
          <a:prstGeom prst="ellipse">
            <a:avLst/>
          </a:prstGeom>
          <a:solidFill>
            <a:srgbClr val="9EB3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De juiste hulp met minder hulpverleners</a:t>
            </a:r>
          </a:p>
          <a:p>
            <a:pPr algn="ctr"/>
            <a:endParaRPr lang="nl-NL" sz="2000" dirty="0"/>
          </a:p>
          <a:p>
            <a:pPr algn="ctr"/>
            <a:r>
              <a:rPr lang="nl-NL" sz="2000" dirty="0"/>
              <a:t>Voldoende verpleegkundig personeel</a:t>
            </a:r>
          </a:p>
          <a:p>
            <a:pPr algn="ctr"/>
            <a:endParaRPr lang="nl-NL" sz="2000" dirty="0"/>
          </a:p>
          <a:p>
            <a:pPr algn="ctr"/>
            <a:r>
              <a:rPr lang="nl-NL" sz="2000" dirty="0"/>
              <a:t>Langer zelfstandig thuis wonen</a:t>
            </a:r>
          </a:p>
          <a:p>
            <a:pPr algn="ctr"/>
            <a:endParaRPr lang="nl-NL" sz="2000" dirty="0"/>
          </a:p>
          <a:p>
            <a:pPr algn="ctr"/>
            <a:r>
              <a:rPr lang="nl-NL" sz="2000" dirty="0"/>
              <a:t>Gelijke onderwijskansen voor kinderen</a:t>
            </a:r>
          </a:p>
        </p:txBody>
      </p:sp>
      <p:pic>
        <p:nvPicPr>
          <p:cNvPr id="7" name="Picture 2">
            <a:extLst>
              <a:ext uri="{FF2B5EF4-FFF2-40B4-BE49-F238E27FC236}">
                <a16:creationId xmlns:a16="http://schemas.microsoft.com/office/drawing/2014/main" id="{F5AC8EDC-21BD-406C-910C-AF0F2B49AC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158" y="2020358"/>
            <a:ext cx="1032720" cy="981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485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110025" y="1081690"/>
            <a:ext cx="3725563" cy="4948882"/>
          </a:xfrm>
          <a:prstGeom prst="rect">
            <a:avLst/>
          </a:prstGeom>
        </p:spPr>
      </p:pic>
      <p:sp>
        <p:nvSpPr>
          <p:cNvPr id="2" name="Titel 1"/>
          <p:cNvSpPr>
            <a:spLocks noGrp="1"/>
          </p:cNvSpPr>
          <p:nvPr>
            <p:ph type="title"/>
          </p:nvPr>
        </p:nvSpPr>
        <p:spPr>
          <a:xfrm>
            <a:off x="1565902" y="415925"/>
            <a:ext cx="9546598" cy="1325563"/>
          </a:xfrm>
        </p:spPr>
        <p:txBody>
          <a:bodyPr>
            <a:normAutofit/>
          </a:bodyPr>
          <a:lstStyle/>
          <a:p>
            <a:r>
              <a:rPr lang="nl-NL" sz="4000" dirty="0"/>
              <a:t>De kracht van regionale samenwerking</a:t>
            </a:r>
            <a:endParaRPr lang="nl-NL" sz="4000">
              <a:cs typeface="Calibri Light"/>
            </a:endParaRPr>
          </a:p>
        </p:txBody>
      </p:sp>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158" y="735154"/>
            <a:ext cx="693071" cy="693071"/>
          </a:xfrm>
          <a:prstGeom prst="rect">
            <a:avLst/>
          </a:prstGeom>
        </p:spPr>
      </p:pic>
      <p:sp>
        <p:nvSpPr>
          <p:cNvPr id="5" name="Ovaal 4">
            <a:extLst>
              <a:ext uri="{FF2B5EF4-FFF2-40B4-BE49-F238E27FC236}">
                <a16:creationId xmlns:a16="http://schemas.microsoft.com/office/drawing/2014/main" id="{ACA49BDC-889E-4C44-B163-A6A993AB9D0A}"/>
              </a:ext>
            </a:extLst>
          </p:cNvPr>
          <p:cNvSpPr/>
          <p:nvPr/>
        </p:nvSpPr>
        <p:spPr>
          <a:xfrm>
            <a:off x="2263619" y="1591795"/>
            <a:ext cx="2000710" cy="1985418"/>
          </a:xfrm>
          <a:prstGeom prst="ellipse">
            <a:avLst/>
          </a:prstGeom>
          <a:solidFill>
            <a:srgbClr val="9EB33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dirty="0"/>
              <a:t>Voldoende gekwalificeerd personeel in de zorg</a:t>
            </a:r>
          </a:p>
        </p:txBody>
      </p:sp>
      <p:pic>
        <p:nvPicPr>
          <p:cNvPr id="9" name="Picture 2">
            <a:extLst>
              <a:ext uri="{FF2B5EF4-FFF2-40B4-BE49-F238E27FC236}">
                <a16:creationId xmlns:a16="http://schemas.microsoft.com/office/drawing/2014/main" id="{CB5F8DFC-EC5F-4AA1-934B-D66732DA53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158" y="2020358"/>
            <a:ext cx="1032720" cy="981084"/>
          </a:xfrm>
          <a:prstGeom prst="rect">
            <a:avLst/>
          </a:prstGeom>
          <a:noFill/>
          <a:extLst>
            <a:ext uri="{909E8E84-426E-40DD-AFC4-6F175D3DCCD1}">
              <a14:hiddenFill xmlns:a14="http://schemas.microsoft.com/office/drawing/2010/main">
                <a:solidFill>
                  <a:srgbClr val="FFFFFF"/>
                </a:solidFill>
              </a14:hiddenFill>
            </a:ext>
          </a:extLst>
        </p:spPr>
      </p:pic>
      <p:sp>
        <p:nvSpPr>
          <p:cNvPr id="10" name="Ovaal 9">
            <a:extLst>
              <a:ext uri="{FF2B5EF4-FFF2-40B4-BE49-F238E27FC236}">
                <a16:creationId xmlns:a16="http://schemas.microsoft.com/office/drawing/2014/main" id="{C2FDC717-B789-45D6-AD47-70A4A9FBDC63}"/>
              </a:ext>
            </a:extLst>
          </p:cNvPr>
          <p:cNvSpPr/>
          <p:nvPr/>
        </p:nvSpPr>
        <p:spPr>
          <a:xfrm>
            <a:off x="5095644" y="2736903"/>
            <a:ext cx="2119071" cy="2086305"/>
          </a:xfrm>
          <a:prstGeom prst="ellipse">
            <a:avLst/>
          </a:prstGeom>
          <a:solidFill>
            <a:srgbClr val="9EB33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dirty="0"/>
              <a:t>Kansen4Kinderen</a:t>
            </a:r>
          </a:p>
        </p:txBody>
      </p:sp>
      <p:pic>
        <p:nvPicPr>
          <p:cNvPr id="3074" name="Picture 2">
            <a:extLst>
              <a:ext uri="{FF2B5EF4-FFF2-40B4-BE49-F238E27FC236}">
                <a16:creationId xmlns:a16="http://schemas.microsoft.com/office/drawing/2014/main" id="{212A9803-A089-4E4F-9A92-E7783B1CB1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7673" y="2020358"/>
            <a:ext cx="263842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745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73C80-A2EF-4EEF-8E82-D7CF661A9F00}"/>
              </a:ext>
            </a:extLst>
          </p:cNvPr>
          <p:cNvSpPr>
            <a:spLocks noGrp="1"/>
          </p:cNvSpPr>
          <p:nvPr>
            <p:ph type="title"/>
          </p:nvPr>
        </p:nvSpPr>
        <p:spPr/>
        <p:txBody>
          <a:bodyPr/>
          <a:lstStyle/>
          <a:p>
            <a:r>
              <a:rPr lang="nl-NL" dirty="0">
                <a:cs typeface="Calibri Light"/>
              </a:rPr>
              <a:t>Projecten</a:t>
            </a:r>
            <a:endParaRPr lang="nl-NL" dirty="0"/>
          </a:p>
        </p:txBody>
      </p:sp>
      <p:pic>
        <p:nvPicPr>
          <p:cNvPr id="4" name="Afbeelding 4" descr="Afbeelding met tekst&#10;&#10;Automatisch gegenereerde beschrijving">
            <a:extLst>
              <a:ext uri="{FF2B5EF4-FFF2-40B4-BE49-F238E27FC236}">
                <a16:creationId xmlns:a16="http://schemas.microsoft.com/office/drawing/2014/main" id="{5458C168-80E9-4746-ACCA-09A0D7937F8A}"/>
              </a:ext>
            </a:extLst>
          </p:cNvPr>
          <p:cNvPicPr>
            <a:picLocks noGrp="1" noChangeAspect="1"/>
          </p:cNvPicPr>
          <p:nvPr>
            <p:ph idx="1"/>
          </p:nvPr>
        </p:nvPicPr>
        <p:blipFill>
          <a:blip r:embed="rId2"/>
          <a:stretch>
            <a:fillRect/>
          </a:stretch>
        </p:blipFill>
        <p:spPr>
          <a:xfrm>
            <a:off x="401451" y="1599032"/>
            <a:ext cx="4867275" cy="3952875"/>
          </a:xfrm>
        </p:spPr>
      </p:pic>
      <p:pic>
        <p:nvPicPr>
          <p:cNvPr id="5" name="Afbeelding 5" descr="Afbeelding met tekst&#10;&#10;Automatisch gegenereerde beschrijving">
            <a:extLst>
              <a:ext uri="{FF2B5EF4-FFF2-40B4-BE49-F238E27FC236}">
                <a16:creationId xmlns:a16="http://schemas.microsoft.com/office/drawing/2014/main" id="{97F2BC56-B8D1-457D-AEAE-2DF81803287C}"/>
              </a:ext>
            </a:extLst>
          </p:cNvPr>
          <p:cNvPicPr>
            <a:picLocks noChangeAspect="1"/>
          </p:cNvPicPr>
          <p:nvPr/>
        </p:nvPicPr>
        <p:blipFill>
          <a:blip r:embed="rId3"/>
          <a:stretch>
            <a:fillRect/>
          </a:stretch>
        </p:blipFill>
        <p:spPr>
          <a:xfrm>
            <a:off x="4063253" y="1450186"/>
            <a:ext cx="4087905" cy="3296481"/>
          </a:xfrm>
          <a:prstGeom prst="rect">
            <a:avLst/>
          </a:prstGeom>
        </p:spPr>
      </p:pic>
      <p:pic>
        <p:nvPicPr>
          <p:cNvPr id="6" name="Afbeelding 6" descr="Afbeelding met tekst&#10;&#10;Automatisch gegenereerde beschrijving">
            <a:extLst>
              <a:ext uri="{FF2B5EF4-FFF2-40B4-BE49-F238E27FC236}">
                <a16:creationId xmlns:a16="http://schemas.microsoft.com/office/drawing/2014/main" id="{16CC74D7-AC21-42DF-B32C-CD61544E0685}"/>
              </a:ext>
            </a:extLst>
          </p:cNvPr>
          <p:cNvPicPr>
            <a:picLocks noChangeAspect="1"/>
          </p:cNvPicPr>
          <p:nvPr/>
        </p:nvPicPr>
        <p:blipFill>
          <a:blip r:embed="rId4"/>
          <a:stretch>
            <a:fillRect/>
          </a:stretch>
        </p:blipFill>
        <p:spPr>
          <a:xfrm>
            <a:off x="7324165" y="1561324"/>
            <a:ext cx="3538817" cy="4362882"/>
          </a:xfrm>
          <a:prstGeom prst="rect">
            <a:avLst/>
          </a:prstGeom>
        </p:spPr>
      </p:pic>
    </p:spTree>
    <p:extLst>
      <p:ext uri="{BB962C8B-B14F-4D97-AF65-F5344CB8AC3E}">
        <p14:creationId xmlns:p14="http://schemas.microsoft.com/office/powerpoint/2010/main" val="1515671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7202" y="365125"/>
            <a:ext cx="9546598" cy="1325563"/>
          </a:xfrm>
        </p:spPr>
        <p:txBody>
          <a:bodyPr/>
          <a:lstStyle/>
          <a:p>
            <a:r>
              <a:rPr lang="nl-NL" dirty="0"/>
              <a:t>Meer weten?</a:t>
            </a:r>
            <a:endParaRPr lang="nl-NL" sz="1800" dirty="0">
              <a:cs typeface="Calibri Light"/>
            </a:endParaRP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58" y="735154"/>
            <a:ext cx="693071" cy="693071"/>
          </a:xfrm>
          <a:prstGeom prst="rect">
            <a:avLst/>
          </a:prstGeom>
        </p:spPr>
      </p:pic>
      <p:pic>
        <p:nvPicPr>
          <p:cNvPr id="7170" name="Picture 2">
            <a:extLst>
              <a:ext uri="{FF2B5EF4-FFF2-40B4-BE49-F238E27FC236}">
                <a16:creationId xmlns:a16="http://schemas.microsoft.com/office/drawing/2014/main" id="{A5725ECE-F992-4A16-8378-0A4E55C5A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56" y="1325222"/>
            <a:ext cx="7467600" cy="470535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7901AE2A-401E-4C30-AF24-D239F168C535}"/>
              </a:ext>
            </a:extLst>
          </p:cNvPr>
          <p:cNvSpPr/>
          <p:nvPr/>
        </p:nvSpPr>
        <p:spPr>
          <a:xfrm>
            <a:off x="2939144" y="2353469"/>
            <a:ext cx="3278044" cy="369332"/>
          </a:xfrm>
          <a:prstGeom prst="rect">
            <a:avLst/>
          </a:prstGeom>
        </p:spPr>
        <p:txBody>
          <a:bodyPr wrap="square">
            <a:spAutoFit/>
          </a:bodyPr>
          <a:lstStyle/>
          <a:p>
            <a:r>
              <a:rPr lang="nl-NL" dirty="0">
                <a:solidFill>
                  <a:srgbClr val="000000"/>
                </a:solidFill>
                <a:latin typeface="Times New Roman" panose="02020603050405020304" pitchFamily="18" charset="0"/>
              </a:rPr>
              <a:t> </a:t>
            </a:r>
            <a:endParaRPr lang="nl-NL" dirty="0"/>
          </a:p>
        </p:txBody>
      </p:sp>
      <p:sp>
        <p:nvSpPr>
          <p:cNvPr id="6" name="Rechthoek 5">
            <a:extLst>
              <a:ext uri="{FF2B5EF4-FFF2-40B4-BE49-F238E27FC236}">
                <a16:creationId xmlns:a16="http://schemas.microsoft.com/office/drawing/2014/main" id="{E0450F04-F8A9-4071-8E4C-173A82163FE5}"/>
              </a:ext>
            </a:extLst>
          </p:cNvPr>
          <p:cNvSpPr/>
          <p:nvPr/>
        </p:nvSpPr>
        <p:spPr>
          <a:xfrm>
            <a:off x="5974813" y="3244334"/>
            <a:ext cx="242374" cy="369332"/>
          </a:xfrm>
          <a:prstGeom prst="rect">
            <a:avLst/>
          </a:prstGeom>
        </p:spPr>
        <p:txBody>
          <a:bodyPr wrap="none">
            <a:spAutoFit/>
          </a:bodyPr>
          <a:lstStyle/>
          <a:p>
            <a:r>
              <a:rPr lang="nl-NL" dirty="0">
                <a:solidFill>
                  <a:srgbClr val="000000"/>
                </a:solidFill>
                <a:latin typeface="Times New Roman" panose="02020603050405020304" pitchFamily="18" charset="0"/>
              </a:rPr>
              <a:t> </a:t>
            </a:r>
            <a:endParaRPr lang="nl-NL" dirty="0"/>
          </a:p>
        </p:txBody>
      </p:sp>
      <p:sp>
        <p:nvSpPr>
          <p:cNvPr id="7" name="Tekstvak 6">
            <a:extLst>
              <a:ext uri="{FF2B5EF4-FFF2-40B4-BE49-F238E27FC236}">
                <a16:creationId xmlns:a16="http://schemas.microsoft.com/office/drawing/2014/main" id="{CE95CA84-F69C-4679-88C0-C8F25C1F9FED}"/>
              </a:ext>
            </a:extLst>
          </p:cNvPr>
          <p:cNvSpPr txBox="1"/>
          <p:nvPr/>
        </p:nvSpPr>
        <p:spPr>
          <a:xfrm>
            <a:off x="2756263" y="2353469"/>
            <a:ext cx="4153988" cy="1754326"/>
          </a:xfrm>
          <a:prstGeom prst="rect">
            <a:avLst/>
          </a:prstGeom>
          <a:noFill/>
        </p:spPr>
        <p:txBody>
          <a:bodyPr wrap="square" rtlCol="0">
            <a:spAutoFit/>
          </a:bodyPr>
          <a:lstStyle/>
          <a:p>
            <a:r>
              <a:rPr lang="nl-NL" b="1" dirty="0">
                <a:solidFill>
                  <a:schemeClr val="bg1"/>
                </a:solidFill>
                <a:hlinkClick r:id="rId4">
                  <a:extLst>
                    <a:ext uri="{A12FA001-AC4F-418D-AE19-62706E023703}">
                      <ahyp:hlinkClr xmlns:ahyp="http://schemas.microsoft.com/office/drawing/2018/hyperlinkcolor" val="tx"/>
                    </a:ext>
                  </a:extLst>
                </a:hlinkClick>
              </a:rPr>
              <a:t>www.regiodealzuidoostdrenthe.nl</a:t>
            </a:r>
            <a:endParaRPr lang="nl-NL" b="1" dirty="0">
              <a:solidFill>
                <a:schemeClr val="bg1"/>
              </a:solidFill>
            </a:endParaRPr>
          </a:p>
          <a:p>
            <a:endParaRPr lang="nl-NL" dirty="0">
              <a:solidFill>
                <a:schemeClr val="bg1"/>
              </a:solidFill>
            </a:endParaRPr>
          </a:p>
          <a:p>
            <a:r>
              <a:rPr lang="nl-NL" b="1" dirty="0">
                <a:solidFill>
                  <a:schemeClr val="bg1"/>
                </a:solidFill>
              </a:rPr>
              <a:t>Twitter: @</a:t>
            </a:r>
            <a:r>
              <a:rPr lang="nl-NL" b="1" dirty="0" err="1">
                <a:solidFill>
                  <a:schemeClr val="bg1"/>
                </a:solidFill>
              </a:rPr>
              <a:t>RegioDealZOD</a:t>
            </a:r>
            <a:endParaRPr lang="nl-NL" b="1" dirty="0">
              <a:solidFill>
                <a:schemeClr val="bg1"/>
              </a:solidFill>
            </a:endParaRPr>
          </a:p>
          <a:p>
            <a:r>
              <a:rPr lang="nl-NL" b="1" dirty="0">
                <a:solidFill>
                  <a:schemeClr val="bg1"/>
                </a:solidFill>
              </a:rPr>
              <a:t>LinkedIn: Regio Deal Zuid- en Oost-Drenthe </a:t>
            </a:r>
          </a:p>
          <a:p>
            <a:endParaRPr lang="nl-NL" dirty="0"/>
          </a:p>
        </p:txBody>
      </p:sp>
      <p:pic>
        <p:nvPicPr>
          <p:cNvPr id="7172" name="Picture 4">
            <a:extLst>
              <a:ext uri="{FF2B5EF4-FFF2-40B4-BE49-F238E27FC236}">
                <a16:creationId xmlns:a16="http://schemas.microsoft.com/office/drawing/2014/main" id="{46293B74-A1E6-4BAD-9162-BCD8F03D13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1690" y="1216456"/>
            <a:ext cx="3046124" cy="4316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92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7202" y="365125"/>
            <a:ext cx="9546598" cy="1325563"/>
          </a:xfrm>
        </p:spPr>
        <p:txBody>
          <a:bodyPr/>
          <a:lstStyle/>
          <a:p>
            <a:r>
              <a:rPr lang="nl-NL" dirty="0"/>
              <a:t>Terugblik</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58" y="735154"/>
            <a:ext cx="693071" cy="693071"/>
          </a:xfrm>
          <a:prstGeom prst="rect">
            <a:avLst/>
          </a:prstGeom>
        </p:spPr>
      </p:pic>
      <p:pic>
        <p:nvPicPr>
          <p:cNvPr id="3" name="Afbeelding 2"/>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110025" y="1081690"/>
            <a:ext cx="3725563" cy="4948882"/>
          </a:xfrm>
          <a:prstGeom prst="rect">
            <a:avLst/>
          </a:prstGeom>
        </p:spPr>
      </p:pic>
      <p:sp>
        <p:nvSpPr>
          <p:cNvPr id="4" name="Tekstvak 3">
            <a:extLst>
              <a:ext uri="{FF2B5EF4-FFF2-40B4-BE49-F238E27FC236}">
                <a16:creationId xmlns:a16="http://schemas.microsoft.com/office/drawing/2014/main" id="{6686CA6E-5932-4A91-9FED-9272E5E102A1}"/>
              </a:ext>
            </a:extLst>
          </p:cNvPr>
          <p:cNvSpPr txBox="1"/>
          <p:nvPr/>
        </p:nvSpPr>
        <p:spPr>
          <a:xfrm>
            <a:off x="864158" y="2042985"/>
            <a:ext cx="4987649" cy="2246769"/>
          </a:xfrm>
          <a:prstGeom prst="rect">
            <a:avLst/>
          </a:prstGeom>
          <a:noFill/>
        </p:spPr>
        <p:txBody>
          <a:bodyPr wrap="square" rtlCol="0">
            <a:spAutoFit/>
          </a:bodyPr>
          <a:lstStyle/>
          <a:p>
            <a:pPr marL="285750" indent="-285750">
              <a:buFont typeface="Arial" panose="020B0604020202020204" pitchFamily="34" charset="0"/>
              <a:buChar char="•"/>
            </a:pPr>
            <a:r>
              <a:rPr lang="nl-NL" sz="2000" dirty="0"/>
              <a:t>Augustus 2018 aanvraag ingediend</a:t>
            </a:r>
          </a:p>
          <a:p>
            <a:pPr marL="285750" indent="-285750">
              <a:buFont typeface="Arial" panose="020B0604020202020204" pitchFamily="34" charset="0"/>
              <a:buChar char="•"/>
            </a:pPr>
            <a:r>
              <a:rPr lang="nl-NL" sz="2000" dirty="0"/>
              <a:t>Juli 2019 deal gesloten</a:t>
            </a:r>
          </a:p>
          <a:p>
            <a:pPr marL="285750" indent="-285750">
              <a:buFont typeface="Arial" panose="020B0604020202020204" pitchFamily="34" charset="0"/>
              <a:buChar char="•"/>
            </a:pPr>
            <a:r>
              <a:rPr lang="nl-NL" sz="2000"/>
              <a:t>6 gemeenten-provincie-Rijk</a:t>
            </a:r>
            <a:endParaRPr lang="nl-NL" sz="2000" dirty="0"/>
          </a:p>
          <a:p>
            <a:pPr marL="285750" indent="-285750">
              <a:buFont typeface="Arial" panose="020B0604020202020204" pitchFamily="34" charset="0"/>
              <a:buChar char="•"/>
            </a:pPr>
            <a:r>
              <a:rPr lang="nl-NL" sz="2000" dirty="0"/>
              <a:t>40 miljoen: 20 Regio &amp; 20 Rijk</a:t>
            </a:r>
          </a:p>
          <a:p>
            <a:pPr marL="285750" indent="-285750">
              <a:buFont typeface="Arial" panose="020B0604020202020204" pitchFamily="34" charset="0"/>
              <a:buChar char="•"/>
            </a:pPr>
            <a:r>
              <a:rPr lang="nl-NL" sz="2000" dirty="0"/>
              <a:t>September 2019 echt van start</a:t>
            </a:r>
          </a:p>
          <a:p>
            <a:pPr marL="285750" indent="-285750">
              <a:buFont typeface="Arial" panose="020B0604020202020204" pitchFamily="34" charset="0"/>
              <a:buChar char="•"/>
            </a:pPr>
            <a:r>
              <a:rPr lang="nl-NL" sz="2000" dirty="0"/>
              <a:t>Commissie Vollebregt</a:t>
            </a:r>
          </a:p>
          <a:p>
            <a:pPr marL="285750" indent="-285750">
              <a:buFont typeface="Arial" panose="020B0604020202020204" pitchFamily="34" charset="0"/>
              <a:buChar char="•"/>
            </a:pPr>
            <a:r>
              <a:rPr lang="nl-NL" sz="2000" dirty="0"/>
              <a:t>Dutch Techzone (DTZ) </a:t>
            </a:r>
          </a:p>
        </p:txBody>
      </p:sp>
    </p:spTree>
    <p:extLst>
      <p:ext uri="{BB962C8B-B14F-4D97-AF65-F5344CB8AC3E}">
        <p14:creationId xmlns:p14="http://schemas.microsoft.com/office/powerpoint/2010/main" val="102626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7202" y="365125"/>
            <a:ext cx="9546598" cy="1325563"/>
          </a:xfrm>
        </p:spPr>
        <p:txBody>
          <a:bodyPr/>
          <a:lstStyle/>
          <a:p>
            <a:r>
              <a:rPr lang="nl-NL" dirty="0"/>
              <a:t>Waar doen we het voor</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58" y="735154"/>
            <a:ext cx="693071" cy="693071"/>
          </a:xfrm>
          <a:prstGeom prst="rect">
            <a:avLst/>
          </a:prstGeom>
        </p:spPr>
      </p:pic>
      <p:pic>
        <p:nvPicPr>
          <p:cNvPr id="3" name="Afbeelding 2"/>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110025" y="1081690"/>
            <a:ext cx="3725563" cy="4948882"/>
          </a:xfrm>
          <a:prstGeom prst="rect">
            <a:avLst/>
          </a:prstGeom>
        </p:spPr>
      </p:pic>
      <p:sp>
        <p:nvSpPr>
          <p:cNvPr id="4" name="Tekstvak 3">
            <a:extLst>
              <a:ext uri="{FF2B5EF4-FFF2-40B4-BE49-F238E27FC236}">
                <a16:creationId xmlns:a16="http://schemas.microsoft.com/office/drawing/2014/main" id="{6686CA6E-5932-4A91-9FED-9272E5E102A1}"/>
              </a:ext>
            </a:extLst>
          </p:cNvPr>
          <p:cNvSpPr txBox="1"/>
          <p:nvPr/>
        </p:nvSpPr>
        <p:spPr>
          <a:xfrm>
            <a:off x="864158" y="2042985"/>
            <a:ext cx="4987649" cy="707886"/>
          </a:xfrm>
          <a:prstGeom prst="rect">
            <a:avLst/>
          </a:prstGeom>
          <a:noFill/>
        </p:spPr>
        <p:txBody>
          <a:bodyPr wrap="square" rtlCol="0">
            <a:spAutoFit/>
          </a:bodyPr>
          <a:lstStyle/>
          <a:p>
            <a:pPr marL="285750" indent="-285750">
              <a:buFont typeface="Arial" panose="020B0604020202020204" pitchFamily="34" charset="0"/>
              <a:buChar char="•"/>
            </a:pPr>
            <a:r>
              <a:rPr lang="nl-NL" sz="2000" dirty="0"/>
              <a:t>Het verbeteren van de welvaart in de regio</a:t>
            </a:r>
          </a:p>
          <a:p>
            <a:pPr marL="285750" indent="-285750">
              <a:buFont typeface="Arial" panose="020B0604020202020204" pitchFamily="34" charset="0"/>
              <a:buChar char="•"/>
            </a:pPr>
            <a:r>
              <a:rPr lang="nl-NL" sz="2000" dirty="0"/>
              <a:t>De kracht van de integrale aanpak</a:t>
            </a:r>
          </a:p>
        </p:txBody>
      </p:sp>
      <p:pic>
        <p:nvPicPr>
          <p:cNvPr id="6146" name="Picture 2">
            <a:extLst>
              <a:ext uri="{FF2B5EF4-FFF2-40B4-BE49-F238E27FC236}">
                <a16:creationId xmlns:a16="http://schemas.microsoft.com/office/drawing/2014/main" id="{6083EFA7-C019-4B12-AEC6-26021FA36A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9500" y="3999083"/>
            <a:ext cx="8096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6A80C351-1F39-448B-9453-C28C148DDC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7959" y="3160843"/>
            <a:ext cx="700087" cy="7905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E573446A-1803-4F68-81B3-B9AC516C29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1984" y="4122908"/>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35976C86-4D8E-428D-9CB4-3CE3A21E25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059" y="415725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BE7E64B9-8CDB-4B16-8AFF-F586BBBB10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1399" y="3365631"/>
            <a:ext cx="6381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309A352A-33B6-49C0-B664-1D4875E2F6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8229" y="317182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5F8A2E13-4308-4FC5-A01D-282CE94940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6975" y="524147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a:extLst>
              <a:ext uri="{FF2B5EF4-FFF2-40B4-BE49-F238E27FC236}">
                <a16:creationId xmlns:a16="http://schemas.microsoft.com/office/drawing/2014/main" id="{5E29A1B0-D09D-4FA7-914F-8AC3E566EE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14884" y="3062725"/>
            <a:ext cx="771525" cy="781050"/>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a:extLst>
              <a:ext uri="{FF2B5EF4-FFF2-40B4-BE49-F238E27FC236}">
                <a16:creationId xmlns:a16="http://schemas.microsoft.com/office/drawing/2014/main" id="{47C8DCC1-36C9-44E6-95E3-79130704F2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2125" y="5019130"/>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a:extLst>
              <a:ext uri="{FF2B5EF4-FFF2-40B4-BE49-F238E27FC236}">
                <a16:creationId xmlns:a16="http://schemas.microsoft.com/office/drawing/2014/main" id="{CCF4B921-1E13-4324-B455-2259D9D635C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08915" y="321323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a:extLst>
              <a:ext uri="{FF2B5EF4-FFF2-40B4-BE49-F238E27FC236}">
                <a16:creationId xmlns:a16="http://schemas.microsoft.com/office/drawing/2014/main" id="{23DB2CCE-F088-4D98-95F1-E3AF0792937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60520" y="4133551"/>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a:extLst>
              <a:ext uri="{FF2B5EF4-FFF2-40B4-BE49-F238E27FC236}">
                <a16:creationId xmlns:a16="http://schemas.microsoft.com/office/drawing/2014/main" id="{F4D65FA8-0DA8-4D27-A086-51C3EB58E04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35658" y="5031128"/>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a:extLst>
              <a:ext uri="{FF2B5EF4-FFF2-40B4-BE49-F238E27FC236}">
                <a16:creationId xmlns:a16="http://schemas.microsoft.com/office/drawing/2014/main" id="{69C8FCC6-5AB5-44F8-98CA-31A5474EA42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39589" y="5109618"/>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72" name="Picture 28">
            <a:extLst>
              <a:ext uri="{FF2B5EF4-FFF2-40B4-BE49-F238E27FC236}">
                <a16:creationId xmlns:a16="http://schemas.microsoft.com/office/drawing/2014/main" id="{0CE41614-D9E3-45EF-B439-5F2B3DC926E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63430" y="4275666"/>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79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Brede Welvaartsagenda</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692" y="1627383"/>
            <a:ext cx="3254326" cy="4234826"/>
          </a:xfrm>
          <a:prstGeom prst="rect">
            <a:avLst/>
          </a:prstGeom>
        </p:spPr>
      </p:pic>
      <p:sp>
        <p:nvSpPr>
          <p:cNvPr id="3" name="Tekstvak 2">
            <a:extLst>
              <a:ext uri="{FF2B5EF4-FFF2-40B4-BE49-F238E27FC236}">
                <a16:creationId xmlns:a16="http://schemas.microsoft.com/office/drawing/2014/main" id="{25554A41-23D6-4434-BA78-B04133043FC1}"/>
              </a:ext>
            </a:extLst>
          </p:cNvPr>
          <p:cNvSpPr txBox="1"/>
          <p:nvPr/>
        </p:nvSpPr>
        <p:spPr>
          <a:xfrm>
            <a:off x="6096000" y="251195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We bouwen samen aan een sterke toekomst in één van de mooiste regio’s van Nederland.</a:t>
            </a:r>
          </a:p>
        </p:txBody>
      </p:sp>
      <p:sp>
        <p:nvSpPr>
          <p:cNvPr id="6" name="Ovaal 5">
            <a:extLst>
              <a:ext uri="{FF2B5EF4-FFF2-40B4-BE49-F238E27FC236}">
                <a16:creationId xmlns:a16="http://schemas.microsoft.com/office/drawing/2014/main" id="{7933DDC4-47E4-46F4-A9EA-657CDBA359BF}"/>
              </a:ext>
            </a:extLst>
          </p:cNvPr>
          <p:cNvSpPr/>
          <p:nvPr/>
        </p:nvSpPr>
        <p:spPr>
          <a:xfrm>
            <a:off x="1273900" y="2449340"/>
            <a:ext cx="1368816" cy="132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4F738362-2087-4F6A-B20D-B80A8FB43326}"/>
              </a:ext>
            </a:extLst>
          </p:cNvPr>
          <p:cNvSpPr txBox="1"/>
          <p:nvPr/>
        </p:nvSpPr>
        <p:spPr>
          <a:xfrm>
            <a:off x="1583199" y="2959965"/>
            <a:ext cx="905709" cy="369332"/>
          </a:xfrm>
          <a:prstGeom prst="rect">
            <a:avLst/>
          </a:prstGeom>
          <a:noFill/>
        </p:spPr>
        <p:txBody>
          <a:bodyPr wrap="square" rtlCol="0">
            <a:spAutoFit/>
          </a:bodyPr>
          <a:lstStyle/>
          <a:p>
            <a:r>
              <a:rPr lang="nl-NL" b="1" dirty="0">
                <a:solidFill>
                  <a:schemeClr val="bg1"/>
                </a:solidFill>
              </a:rPr>
              <a:t>Samen</a:t>
            </a:r>
          </a:p>
        </p:txBody>
      </p:sp>
      <p:sp>
        <p:nvSpPr>
          <p:cNvPr id="9" name="Ovaal 8">
            <a:extLst>
              <a:ext uri="{FF2B5EF4-FFF2-40B4-BE49-F238E27FC236}">
                <a16:creationId xmlns:a16="http://schemas.microsoft.com/office/drawing/2014/main" id="{6D2E2A5B-F1FB-464F-8C9D-BAE9C9DDA303}"/>
              </a:ext>
            </a:extLst>
          </p:cNvPr>
          <p:cNvSpPr/>
          <p:nvPr/>
        </p:nvSpPr>
        <p:spPr>
          <a:xfrm>
            <a:off x="2984281" y="3110381"/>
            <a:ext cx="1276140" cy="132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ekstvak 9">
            <a:extLst>
              <a:ext uri="{FF2B5EF4-FFF2-40B4-BE49-F238E27FC236}">
                <a16:creationId xmlns:a16="http://schemas.microsoft.com/office/drawing/2014/main" id="{6F86784E-78E9-4BD1-A589-70A771B47543}"/>
              </a:ext>
            </a:extLst>
          </p:cNvPr>
          <p:cNvSpPr txBox="1"/>
          <p:nvPr/>
        </p:nvSpPr>
        <p:spPr>
          <a:xfrm>
            <a:off x="3193516" y="3591707"/>
            <a:ext cx="866801" cy="369332"/>
          </a:xfrm>
          <a:prstGeom prst="rect">
            <a:avLst/>
          </a:prstGeom>
          <a:noFill/>
        </p:spPr>
        <p:txBody>
          <a:bodyPr wrap="square" rtlCol="0">
            <a:spAutoFit/>
          </a:bodyPr>
          <a:lstStyle/>
          <a:p>
            <a:r>
              <a:rPr lang="nl-NL" b="1" dirty="0">
                <a:solidFill>
                  <a:schemeClr val="bg1"/>
                </a:solidFill>
              </a:rPr>
              <a:t>Pijlers</a:t>
            </a:r>
          </a:p>
        </p:txBody>
      </p:sp>
      <p:sp>
        <p:nvSpPr>
          <p:cNvPr id="12" name="Ovaal 11">
            <a:extLst>
              <a:ext uri="{FF2B5EF4-FFF2-40B4-BE49-F238E27FC236}">
                <a16:creationId xmlns:a16="http://schemas.microsoft.com/office/drawing/2014/main" id="{42B260B2-7E30-4A3C-993B-5FECE87DFBEB}"/>
              </a:ext>
            </a:extLst>
          </p:cNvPr>
          <p:cNvSpPr/>
          <p:nvPr/>
        </p:nvSpPr>
        <p:spPr>
          <a:xfrm>
            <a:off x="2056102" y="4306349"/>
            <a:ext cx="1276140" cy="132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17C989C0-D05D-49C7-8F9C-6D4BAA703D37}"/>
              </a:ext>
            </a:extLst>
          </p:cNvPr>
          <p:cNvSpPr txBox="1"/>
          <p:nvPr/>
        </p:nvSpPr>
        <p:spPr>
          <a:xfrm>
            <a:off x="2195421" y="4645964"/>
            <a:ext cx="1136821" cy="646331"/>
          </a:xfrm>
          <a:prstGeom prst="rect">
            <a:avLst/>
          </a:prstGeom>
          <a:noFill/>
        </p:spPr>
        <p:txBody>
          <a:bodyPr wrap="square" rtlCol="0">
            <a:spAutoFit/>
          </a:bodyPr>
          <a:lstStyle/>
          <a:p>
            <a:r>
              <a:rPr lang="nl-NL" b="1" dirty="0">
                <a:solidFill>
                  <a:schemeClr val="bg1"/>
                </a:solidFill>
              </a:rPr>
              <a:t>Ambities &amp; doelen</a:t>
            </a:r>
          </a:p>
        </p:txBody>
      </p:sp>
    </p:spTree>
    <p:extLst>
      <p:ext uri="{BB962C8B-B14F-4D97-AF65-F5344CB8AC3E}">
        <p14:creationId xmlns:p14="http://schemas.microsoft.com/office/powerpoint/2010/main" val="96583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Samen met......</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692" y="1627383"/>
            <a:ext cx="3254326" cy="4234826"/>
          </a:xfrm>
          <a:prstGeom prst="rect">
            <a:avLst/>
          </a:prstGeom>
        </p:spPr>
      </p:pic>
      <p:sp>
        <p:nvSpPr>
          <p:cNvPr id="3" name="Tekstvak 2">
            <a:extLst>
              <a:ext uri="{FF2B5EF4-FFF2-40B4-BE49-F238E27FC236}">
                <a16:creationId xmlns:a16="http://schemas.microsoft.com/office/drawing/2014/main" id="{25554A41-23D6-4434-BA78-B04133043FC1}"/>
              </a:ext>
            </a:extLst>
          </p:cNvPr>
          <p:cNvSpPr txBox="1"/>
          <p:nvPr/>
        </p:nvSpPr>
        <p:spPr>
          <a:xfrm>
            <a:off x="6096000" y="251195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We bouwen samen aan een sterke toekomst in één van de mooiste regio’s van Nederland.</a:t>
            </a:r>
          </a:p>
        </p:txBody>
      </p:sp>
      <p:sp>
        <p:nvSpPr>
          <p:cNvPr id="6" name="Ovaal 5">
            <a:extLst>
              <a:ext uri="{FF2B5EF4-FFF2-40B4-BE49-F238E27FC236}">
                <a16:creationId xmlns:a16="http://schemas.microsoft.com/office/drawing/2014/main" id="{7933DDC4-47E4-46F4-A9EA-657CDBA359BF}"/>
              </a:ext>
            </a:extLst>
          </p:cNvPr>
          <p:cNvSpPr/>
          <p:nvPr/>
        </p:nvSpPr>
        <p:spPr>
          <a:xfrm flipV="1">
            <a:off x="707549" y="1715444"/>
            <a:ext cx="4334437" cy="42452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EDB64C32-A523-44C5-A2F5-5D70283F7464}"/>
              </a:ext>
            </a:extLst>
          </p:cNvPr>
          <p:cNvSpPr txBox="1"/>
          <p:nvPr/>
        </p:nvSpPr>
        <p:spPr>
          <a:xfrm>
            <a:off x="1583198" y="2403911"/>
            <a:ext cx="2573870" cy="523220"/>
          </a:xfrm>
          <a:prstGeom prst="rect">
            <a:avLst/>
          </a:prstGeom>
          <a:noFill/>
        </p:spPr>
        <p:txBody>
          <a:bodyPr wrap="square" lIns="91440" tIns="45720" rIns="91440" bIns="45720" rtlCol="0" anchor="t">
            <a:spAutoFit/>
          </a:bodyPr>
          <a:lstStyle/>
          <a:p>
            <a:r>
              <a:rPr lang="nl-NL" sz="2800" dirty="0">
                <a:solidFill>
                  <a:schemeClr val="bg1"/>
                </a:solidFill>
              </a:rPr>
              <a:t>Ondernemers</a:t>
            </a:r>
          </a:p>
        </p:txBody>
      </p:sp>
      <p:sp>
        <p:nvSpPr>
          <p:cNvPr id="14" name="Tekstvak 13">
            <a:extLst>
              <a:ext uri="{FF2B5EF4-FFF2-40B4-BE49-F238E27FC236}">
                <a16:creationId xmlns:a16="http://schemas.microsoft.com/office/drawing/2014/main" id="{AE5249AB-C095-4BD9-A6CE-DF746715C879}"/>
              </a:ext>
            </a:extLst>
          </p:cNvPr>
          <p:cNvSpPr txBox="1"/>
          <p:nvPr/>
        </p:nvSpPr>
        <p:spPr>
          <a:xfrm>
            <a:off x="3220469" y="2877586"/>
            <a:ext cx="1719195" cy="461665"/>
          </a:xfrm>
          <a:prstGeom prst="rect">
            <a:avLst/>
          </a:prstGeom>
          <a:noFill/>
        </p:spPr>
        <p:txBody>
          <a:bodyPr wrap="square" lIns="91440" tIns="45720" rIns="91440" bIns="45720" rtlCol="0" anchor="t">
            <a:spAutoFit/>
          </a:bodyPr>
          <a:lstStyle/>
          <a:p>
            <a:r>
              <a:rPr lang="nl-NL" sz="2400" b="1" dirty="0">
                <a:solidFill>
                  <a:schemeClr val="bg1"/>
                </a:solidFill>
                <a:cs typeface="Calibri"/>
              </a:rPr>
              <a:t>Onderwijs</a:t>
            </a:r>
          </a:p>
        </p:txBody>
      </p:sp>
      <p:sp>
        <p:nvSpPr>
          <p:cNvPr id="15" name="Tekstvak 14">
            <a:extLst>
              <a:ext uri="{FF2B5EF4-FFF2-40B4-BE49-F238E27FC236}">
                <a16:creationId xmlns:a16="http://schemas.microsoft.com/office/drawing/2014/main" id="{524F623B-E34C-4200-A03E-7FFAB9A1B9D7}"/>
              </a:ext>
            </a:extLst>
          </p:cNvPr>
          <p:cNvSpPr txBox="1"/>
          <p:nvPr/>
        </p:nvSpPr>
        <p:spPr>
          <a:xfrm>
            <a:off x="1233090" y="3011451"/>
            <a:ext cx="1719195" cy="523220"/>
          </a:xfrm>
          <a:prstGeom prst="rect">
            <a:avLst/>
          </a:prstGeom>
          <a:noFill/>
        </p:spPr>
        <p:txBody>
          <a:bodyPr wrap="square" lIns="91440" tIns="45720" rIns="91440" bIns="45720" rtlCol="0" anchor="t">
            <a:spAutoFit/>
          </a:bodyPr>
          <a:lstStyle/>
          <a:p>
            <a:r>
              <a:rPr lang="nl-NL" sz="2800" b="1" dirty="0">
                <a:solidFill>
                  <a:schemeClr val="bg1"/>
                </a:solidFill>
                <a:cs typeface="Calibri"/>
              </a:rPr>
              <a:t>Inwoners</a:t>
            </a:r>
          </a:p>
        </p:txBody>
      </p:sp>
      <p:sp>
        <p:nvSpPr>
          <p:cNvPr id="16" name="Tekstvak 15">
            <a:extLst>
              <a:ext uri="{FF2B5EF4-FFF2-40B4-BE49-F238E27FC236}">
                <a16:creationId xmlns:a16="http://schemas.microsoft.com/office/drawing/2014/main" id="{E531BB83-DDA7-49D1-8AD8-9432340CAEAF}"/>
              </a:ext>
            </a:extLst>
          </p:cNvPr>
          <p:cNvSpPr txBox="1"/>
          <p:nvPr/>
        </p:nvSpPr>
        <p:spPr>
          <a:xfrm>
            <a:off x="2520253" y="3371856"/>
            <a:ext cx="2306140" cy="400110"/>
          </a:xfrm>
          <a:prstGeom prst="rect">
            <a:avLst/>
          </a:prstGeom>
          <a:noFill/>
        </p:spPr>
        <p:txBody>
          <a:bodyPr wrap="square" lIns="91440" tIns="45720" rIns="91440" bIns="45720" rtlCol="0" anchor="t">
            <a:spAutoFit/>
          </a:bodyPr>
          <a:lstStyle/>
          <a:p>
            <a:r>
              <a:rPr lang="nl-NL" sz="2000" dirty="0">
                <a:solidFill>
                  <a:schemeClr val="bg1"/>
                </a:solidFill>
                <a:cs typeface="Calibri"/>
              </a:rPr>
              <a:t>Woningcorporaties</a:t>
            </a:r>
          </a:p>
        </p:txBody>
      </p:sp>
      <p:sp>
        <p:nvSpPr>
          <p:cNvPr id="17" name="Tekstvak 16">
            <a:extLst>
              <a:ext uri="{FF2B5EF4-FFF2-40B4-BE49-F238E27FC236}">
                <a16:creationId xmlns:a16="http://schemas.microsoft.com/office/drawing/2014/main" id="{A3531BBC-B976-4483-876A-FD61023B5CC6}"/>
              </a:ext>
            </a:extLst>
          </p:cNvPr>
          <p:cNvSpPr txBox="1"/>
          <p:nvPr/>
        </p:nvSpPr>
        <p:spPr>
          <a:xfrm>
            <a:off x="1016846" y="3711666"/>
            <a:ext cx="2028113" cy="461665"/>
          </a:xfrm>
          <a:prstGeom prst="rect">
            <a:avLst/>
          </a:prstGeom>
          <a:noFill/>
        </p:spPr>
        <p:txBody>
          <a:bodyPr wrap="square" lIns="91440" tIns="45720" rIns="91440" bIns="45720" rtlCol="0" anchor="t">
            <a:spAutoFit/>
          </a:bodyPr>
          <a:lstStyle/>
          <a:p>
            <a:r>
              <a:rPr lang="nl-NL" sz="2400" b="1" dirty="0">
                <a:solidFill>
                  <a:schemeClr val="bg1"/>
                </a:solidFill>
                <a:cs typeface="Calibri"/>
              </a:rPr>
              <a:t>Zorgverleners</a:t>
            </a:r>
          </a:p>
        </p:txBody>
      </p:sp>
      <p:sp>
        <p:nvSpPr>
          <p:cNvPr id="18" name="Tekstvak 17">
            <a:extLst>
              <a:ext uri="{FF2B5EF4-FFF2-40B4-BE49-F238E27FC236}">
                <a16:creationId xmlns:a16="http://schemas.microsoft.com/office/drawing/2014/main" id="{A0DC02D3-AD8C-4B32-97A4-AC7F46D53275}"/>
              </a:ext>
            </a:extLst>
          </p:cNvPr>
          <p:cNvSpPr txBox="1"/>
          <p:nvPr/>
        </p:nvSpPr>
        <p:spPr>
          <a:xfrm>
            <a:off x="2273118" y="4175046"/>
            <a:ext cx="2089897" cy="461665"/>
          </a:xfrm>
          <a:prstGeom prst="rect">
            <a:avLst/>
          </a:prstGeom>
          <a:noFill/>
        </p:spPr>
        <p:txBody>
          <a:bodyPr wrap="square" lIns="91440" tIns="45720" rIns="91440" bIns="45720" rtlCol="0" anchor="t">
            <a:spAutoFit/>
          </a:bodyPr>
          <a:lstStyle/>
          <a:p>
            <a:r>
              <a:rPr lang="nl-NL" sz="2400" b="1" dirty="0">
                <a:solidFill>
                  <a:schemeClr val="bg1"/>
                </a:solidFill>
                <a:cs typeface="Calibri"/>
              </a:rPr>
              <a:t>Onderzoekers</a:t>
            </a:r>
          </a:p>
        </p:txBody>
      </p:sp>
      <p:sp>
        <p:nvSpPr>
          <p:cNvPr id="19" name="Tekstvak 18">
            <a:extLst>
              <a:ext uri="{FF2B5EF4-FFF2-40B4-BE49-F238E27FC236}">
                <a16:creationId xmlns:a16="http://schemas.microsoft.com/office/drawing/2014/main" id="{66DF8E32-430F-4941-AEB6-A7EBACE72412}"/>
              </a:ext>
            </a:extLst>
          </p:cNvPr>
          <p:cNvSpPr txBox="1"/>
          <p:nvPr/>
        </p:nvSpPr>
        <p:spPr>
          <a:xfrm>
            <a:off x="2273118" y="5040019"/>
            <a:ext cx="2017816" cy="677108"/>
          </a:xfrm>
          <a:prstGeom prst="rect">
            <a:avLst/>
          </a:prstGeom>
          <a:noFill/>
        </p:spPr>
        <p:txBody>
          <a:bodyPr wrap="square" lIns="91440" tIns="45720" rIns="91440" bIns="45720" rtlCol="0" anchor="t">
            <a:spAutoFit/>
          </a:bodyPr>
          <a:lstStyle/>
          <a:p>
            <a:r>
              <a:rPr lang="nl-NL" b="1" dirty="0">
                <a:solidFill>
                  <a:schemeClr val="bg1"/>
                </a:solidFill>
                <a:cs typeface="Calibri"/>
              </a:rPr>
              <a:t>En </a:t>
            </a:r>
            <a:r>
              <a:rPr lang="nl-NL" sz="2000" b="1" dirty="0">
                <a:solidFill>
                  <a:schemeClr val="bg1"/>
                </a:solidFill>
                <a:cs typeface="Calibri"/>
              </a:rPr>
              <a:t>vele</a:t>
            </a:r>
            <a:r>
              <a:rPr lang="nl-NL" b="1" dirty="0">
                <a:solidFill>
                  <a:schemeClr val="bg1"/>
                </a:solidFill>
                <a:cs typeface="Calibri"/>
              </a:rPr>
              <a:t> anderen.....</a:t>
            </a:r>
          </a:p>
        </p:txBody>
      </p:sp>
      <p:sp>
        <p:nvSpPr>
          <p:cNvPr id="20" name="Tekstvak 19">
            <a:extLst>
              <a:ext uri="{FF2B5EF4-FFF2-40B4-BE49-F238E27FC236}">
                <a16:creationId xmlns:a16="http://schemas.microsoft.com/office/drawing/2014/main" id="{910A3C9E-622E-4C56-A366-E0700B20BD0F}"/>
              </a:ext>
            </a:extLst>
          </p:cNvPr>
          <p:cNvSpPr txBox="1"/>
          <p:nvPr/>
        </p:nvSpPr>
        <p:spPr>
          <a:xfrm>
            <a:off x="1191901" y="4556045"/>
            <a:ext cx="1719195" cy="461665"/>
          </a:xfrm>
          <a:prstGeom prst="rect">
            <a:avLst/>
          </a:prstGeom>
          <a:noFill/>
        </p:spPr>
        <p:txBody>
          <a:bodyPr wrap="square" lIns="91440" tIns="45720" rIns="91440" bIns="45720" rtlCol="0" anchor="t">
            <a:spAutoFit/>
          </a:bodyPr>
          <a:lstStyle/>
          <a:p>
            <a:r>
              <a:rPr lang="nl-NL" sz="2400" dirty="0">
                <a:solidFill>
                  <a:schemeClr val="bg1"/>
                </a:solidFill>
              </a:rPr>
              <a:t>Overheden</a:t>
            </a:r>
          </a:p>
        </p:txBody>
      </p:sp>
    </p:spTree>
    <p:extLst>
      <p:ext uri="{BB962C8B-B14F-4D97-AF65-F5344CB8AC3E}">
        <p14:creationId xmlns:p14="http://schemas.microsoft.com/office/powerpoint/2010/main" val="106137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Ambities en doelen</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1692" y="1627383"/>
            <a:ext cx="3254326" cy="4234826"/>
          </a:xfrm>
          <a:prstGeom prst="rect">
            <a:avLst/>
          </a:prstGeom>
        </p:spPr>
      </p:pic>
      <p:sp>
        <p:nvSpPr>
          <p:cNvPr id="3" name="Tekstvak 2">
            <a:extLst>
              <a:ext uri="{FF2B5EF4-FFF2-40B4-BE49-F238E27FC236}">
                <a16:creationId xmlns:a16="http://schemas.microsoft.com/office/drawing/2014/main" id="{25554A41-23D6-4434-BA78-B04133043FC1}"/>
              </a:ext>
            </a:extLst>
          </p:cNvPr>
          <p:cNvSpPr txBox="1"/>
          <p:nvPr/>
        </p:nvSpPr>
        <p:spPr>
          <a:xfrm>
            <a:off x="6096000" y="251195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We bouwen samen aan een sterke toekomst in één van de mooiste regio’s van Nederland.</a:t>
            </a:r>
          </a:p>
        </p:txBody>
      </p:sp>
      <p:sp>
        <p:nvSpPr>
          <p:cNvPr id="6" name="Ovaal 5">
            <a:extLst>
              <a:ext uri="{FF2B5EF4-FFF2-40B4-BE49-F238E27FC236}">
                <a16:creationId xmlns:a16="http://schemas.microsoft.com/office/drawing/2014/main" id="{7933DDC4-47E4-46F4-A9EA-657CDBA359BF}"/>
              </a:ext>
            </a:extLst>
          </p:cNvPr>
          <p:cNvSpPr/>
          <p:nvPr/>
        </p:nvSpPr>
        <p:spPr>
          <a:xfrm flipV="1">
            <a:off x="707549" y="1252066"/>
            <a:ext cx="4756626" cy="4708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4F738362-2087-4F6A-B20D-B80A8FB43326}"/>
              </a:ext>
            </a:extLst>
          </p:cNvPr>
          <p:cNvSpPr txBox="1"/>
          <p:nvPr/>
        </p:nvSpPr>
        <p:spPr>
          <a:xfrm>
            <a:off x="1428739" y="1868451"/>
            <a:ext cx="3706573" cy="1938992"/>
          </a:xfrm>
          <a:prstGeom prst="rect">
            <a:avLst/>
          </a:prstGeom>
          <a:noFill/>
        </p:spPr>
        <p:txBody>
          <a:bodyPr wrap="square" lIns="91440" tIns="45720" rIns="91440" bIns="45720" rtlCol="0" anchor="t">
            <a:spAutoFit/>
          </a:bodyPr>
          <a:lstStyle/>
          <a:p>
            <a:r>
              <a:rPr lang="nl-NL" sz="1200" b="1" dirty="0">
                <a:solidFill>
                  <a:schemeClr val="bg1"/>
                </a:solidFill>
                <a:cs typeface="Calibri"/>
              </a:rPr>
              <a:t>Het gezamenlijk streefbeeld bestaat uit een aantrekkelijk vestigingsklimaat voor innovatieve economische ontwikkelingen, met passend onderwijs afgestemd op de economische structuur, een bloeiende vrijetijdseconomie, goede bereikbaarheid en een toekomstbestendig, aantrekkelijk en aantrekkend woonklimaat. Voor de bestaande inwoners en waar mogelijk nieuwe inwoners, die allen kunnen rekenen op toekomstbestendige en bereikbare zorg-, onderwijs- en welzijnsvoorzieningen. </a:t>
            </a:r>
          </a:p>
        </p:txBody>
      </p:sp>
      <p:sp>
        <p:nvSpPr>
          <p:cNvPr id="4" name="Tekstvak 3">
            <a:extLst>
              <a:ext uri="{FF2B5EF4-FFF2-40B4-BE49-F238E27FC236}">
                <a16:creationId xmlns:a16="http://schemas.microsoft.com/office/drawing/2014/main" id="{373F34EC-CC7C-4C48-93CC-C33D9F9AA641}"/>
              </a:ext>
            </a:extLst>
          </p:cNvPr>
          <p:cNvSpPr txBox="1"/>
          <p:nvPr/>
        </p:nvSpPr>
        <p:spPr>
          <a:xfrm>
            <a:off x="1110049" y="3746156"/>
            <a:ext cx="36081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a:solidFill>
                  <a:srgbClr val="002060"/>
                </a:solidFill>
                <a:cs typeface="Calibri"/>
              </a:rPr>
              <a:t>Strategische doelen programma:</a:t>
            </a:r>
          </a:p>
        </p:txBody>
      </p:sp>
      <p:sp>
        <p:nvSpPr>
          <p:cNvPr id="21" name="Tekstvak 20">
            <a:extLst>
              <a:ext uri="{FF2B5EF4-FFF2-40B4-BE49-F238E27FC236}">
                <a16:creationId xmlns:a16="http://schemas.microsoft.com/office/drawing/2014/main" id="{EC67F60E-D3C5-4B14-8D60-F6052DF0BE71}"/>
              </a:ext>
            </a:extLst>
          </p:cNvPr>
          <p:cNvSpPr txBox="1"/>
          <p:nvPr/>
        </p:nvSpPr>
        <p:spPr>
          <a:xfrm>
            <a:off x="1058036" y="4072072"/>
            <a:ext cx="2028114" cy="461665"/>
          </a:xfrm>
          <a:prstGeom prst="rect">
            <a:avLst/>
          </a:prstGeom>
          <a:noFill/>
          <a:ln w="6350">
            <a:solidFill>
              <a:srgbClr val="002060"/>
            </a:solidFill>
          </a:ln>
        </p:spPr>
        <p:txBody>
          <a:bodyPr wrap="square" lIns="91440" tIns="45720" rIns="91440" bIns="45720" rtlCol="0" anchor="t">
            <a:spAutoFit/>
          </a:bodyPr>
          <a:lstStyle/>
          <a:p>
            <a:r>
              <a:rPr lang="nl-NL" sz="1200" b="1" dirty="0">
                <a:solidFill>
                  <a:schemeClr val="bg1"/>
                </a:solidFill>
                <a:cs typeface="Calibri"/>
              </a:rPr>
              <a:t>Sterkere economische structuur</a:t>
            </a:r>
          </a:p>
        </p:txBody>
      </p:sp>
      <p:sp>
        <p:nvSpPr>
          <p:cNvPr id="22" name="Tekstvak 21">
            <a:extLst>
              <a:ext uri="{FF2B5EF4-FFF2-40B4-BE49-F238E27FC236}">
                <a16:creationId xmlns:a16="http://schemas.microsoft.com/office/drawing/2014/main" id="{B691F1AD-E722-4CEE-902B-7AE59A8E3821}"/>
              </a:ext>
            </a:extLst>
          </p:cNvPr>
          <p:cNvSpPr txBox="1"/>
          <p:nvPr/>
        </p:nvSpPr>
        <p:spPr>
          <a:xfrm>
            <a:off x="3148388" y="4072072"/>
            <a:ext cx="2028114" cy="461665"/>
          </a:xfrm>
          <a:prstGeom prst="rect">
            <a:avLst/>
          </a:prstGeom>
          <a:noFill/>
          <a:ln>
            <a:solidFill>
              <a:srgbClr val="002060"/>
            </a:solidFill>
          </a:ln>
        </p:spPr>
        <p:txBody>
          <a:bodyPr wrap="square" lIns="91440" tIns="45720" rIns="91440" bIns="45720" rtlCol="0" anchor="t">
            <a:spAutoFit/>
          </a:bodyPr>
          <a:lstStyle/>
          <a:p>
            <a:r>
              <a:rPr lang="nl-NL" sz="1200" b="1" dirty="0">
                <a:solidFill>
                  <a:schemeClr val="bg1"/>
                </a:solidFill>
                <a:cs typeface="Calibri"/>
              </a:rPr>
              <a:t>Betere kwaliteit van leven en leefomgeving</a:t>
            </a:r>
          </a:p>
        </p:txBody>
      </p:sp>
      <p:sp>
        <p:nvSpPr>
          <p:cNvPr id="23" name="Tekstvak 22">
            <a:extLst>
              <a:ext uri="{FF2B5EF4-FFF2-40B4-BE49-F238E27FC236}">
                <a16:creationId xmlns:a16="http://schemas.microsoft.com/office/drawing/2014/main" id="{399CB22E-E036-4EC2-9FB8-D2357A86E9AB}"/>
              </a:ext>
            </a:extLst>
          </p:cNvPr>
          <p:cNvSpPr txBox="1"/>
          <p:nvPr/>
        </p:nvSpPr>
        <p:spPr>
          <a:xfrm>
            <a:off x="1212495" y="4535450"/>
            <a:ext cx="2913681" cy="369332"/>
          </a:xfrm>
          <a:prstGeom prst="rect">
            <a:avLst/>
          </a:prstGeom>
          <a:noFill/>
        </p:spPr>
        <p:txBody>
          <a:bodyPr wrap="square" lIns="91440" tIns="45720" rIns="91440" bIns="45720" rtlCol="0" anchor="t">
            <a:spAutoFit/>
          </a:bodyPr>
          <a:lstStyle/>
          <a:p>
            <a:r>
              <a:rPr lang="nl-NL" sz="1600" b="1" dirty="0">
                <a:solidFill>
                  <a:srgbClr val="002060"/>
                </a:solidFill>
                <a:cs typeface="Calibri"/>
              </a:rPr>
              <a:t>Vier </a:t>
            </a:r>
            <a:r>
              <a:rPr lang="nl-NL" b="1" dirty="0">
                <a:solidFill>
                  <a:srgbClr val="002060"/>
                </a:solidFill>
                <a:cs typeface="Calibri"/>
              </a:rPr>
              <a:t>pijlers</a:t>
            </a:r>
            <a:r>
              <a:rPr lang="nl-NL" sz="1600" b="1" dirty="0">
                <a:solidFill>
                  <a:srgbClr val="002060"/>
                </a:solidFill>
                <a:cs typeface="Calibri"/>
              </a:rPr>
              <a:t>:</a:t>
            </a:r>
          </a:p>
        </p:txBody>
      </p:sp>
      <p:sp>
        <p:nvSpPr>
          <p:cNvPr id="24" name="Tekstvak 23">
            <a:extLst>
              <a:ext uri="{FF2B5EF4-FFF2-40B4-BE49-F238E27FC236}">
                <a16:creationId xmlns:a16="http://schemas.microsoft.com/office/drawing/2014/main" id="{8C0DBF64-B1AA-4DB1-B12E-DDE8B60F3B86}"/>
              </a:ext>
            </a:extLst>
          </p:cNvPr>
          <p:cNvSpPr txBox="1"/>
          <p:nvPr/>
        </p:nvSpPr>
        <p:spPr>
          <a:xfrm>
            <a:off x="1263982" y="4906153"/>
            <a:ext cx="730655" cy="276999"/>
          </a:xfrm>
          <a:prstGeom prst="rect">
            <a:avLst/>
          </a:prstGeom>
          <a:noFill/>
        </p:spPr>
        <p:txBody>
          <a:bodyPr wrap="square" lIns="91440" tIns="45720" rIns="91440" bIns="45720" rtlCol="0" anchor="t">
            <a:spAutoFit/>
          </a:bodyPr>
          <a:lstStyle/>
          <a:p>
            <a:r>
              <a:rPr lang="nl-NL" sz="1200" b="1" dirty="0">
                <a:solidFill>
                  <a:schemeClr val="bg1"/>
                </a:solidFill>
                <a:cs typeface="Calibri"/>
              </a:rPr>
              <a:t>Werken</a:t>
            </a:r>
          </a:p>
        </p:txBody>
      </p:sp>
      <p:sp>
        <p:nvSpPr>
          <p:cNvPr id="25" name="Tekstvak 24">
            <a:extLst>
              <a:ext uri="{FF2B5EF4-FFF2-40B4-BE49-F238E27FC236}">
                <a16:creationId xmlns:a16="http://schemas.microsoft.com/office/drawing/2014/main" id="{C4DE6866-40D8-44E6-8A61-CFE5A092A36D}"/>
              </a:ext>
            </a:extLst>
          </p:cNvPr>
          <p:cNvSpPr txBox="1"/>
          <p:nvPr/>
        </p:nvSpPr>
        <p:spPr>
          <a:xfrm>
            <a:off x="1995090" y="4906153"/>
            <a:ext cx="668871" cy="287296"/>
          </a:xfrm>
          <a:prstGeom prst="rect">
            <a:avLst/>
          </a:prstGeom>
          <a:noFill/>
        </p:spPr>
        <p:txBody>
          <a:bodyPr wrap="square" lIns="91440" tIns="45720" rIns="91440" bIns="45720" rtlCol="0" anchor="t">
            <a:spAutoFit/>
          </a:bodyPr>
          <a:lstStyle/>
          <a:p>
            <a:r>
              <a:rPr lang="nl-NL" sz="1200" b="1" dirty="0">
                <a:solidFill>
                  <a:schemeClr val="bg1"/>
                </a:solidFill>
                <a:cs typeface="Calibri"/>
              </a:rPr>
              <a:t>Wonen</a:t>
            </a:r>
          </a:p>
        </p:txBody>
      </p:sp>
      <p:sp>
        <p:nvSpPr>
          <p:cNvPr id="26" name="Tekstvak 25">
            <a:extLst>
              <a:ext uri="{FF2B5EF4-FFF2-40B4-BE49-F238E27FC236}">
                <a16:creationId xmlns:a16="http://schemas.microsoft.com/office/drawing/2014/main" id="{1A86AEBB-DF1D-4CF5-A1A3-40EEAC58ECF4}"/>
              </a:ext>
            </a:extLst>
          </p:cNvPr>
          <p:cNvSpPr txBox="1"/>
          <p:nvPr/>
        </p:nvSpPr>
        <p:spPr>
          <a:xfrm>
            <a:off x="2798279" y="4906153"/>
            <a:ext cx="710060" cy="276999"/>
          </a:xfrm>
          <a:prstGeom prst="rect">
            <a:avLst/>
          </a:prstGeom>
          <a:noFill/>
        </p:spPr>
        <p:txBody>
          <a:bodyPr wrap="square" lIns="91440" tIns="45720" rIns="91440" bIns="45720" rtlCol="0" anchor="t">
            <a:spAutoFit/>
          </a:bodyPr>
          <a:lstStyle/>
          <a:p>
            <a:r>
              <a:rPr lang="nl-NL" sz="1200" b="1" dirty="0">
                <a:solidFill>
                  <a:schemeClr val="bg1"/>
                </a:solidFill>
                <a:cs typeface="Calibri"/>
              </a:rPr>
              <a:t>Welzijn</a:t>
            </a:r>
          </a:p>
        </p:txBody>
      </p:sp>
      <p:sp>
        <p:nvSpPr>
          <p:cNvPr id="27" name="Tekstvak 26">
            <a:extLst>
              <a:ext uri="{FF2B5EF4-FFF2-40B4-BE49-F238E27FC236}">
                <a16:creationId xmlns:a16="http://schemas.microsoft.com/office/drawing/2014/main" id="{323A26CB-A584-4170-BD40-6362C87DF476}"/>
              </a:ext>
            </a:extLst>
          </p:cNvPr>
          <p:cNvSpPr txBox="1"/>
          <p:nvPr/>
        </p:nvSpPr>
        <p:spPr>
          <a:xfrm>
            <a:off x="3632359" y="4906153"/>
            <a:ext cx="1585330" cy="461665"/>
          </a:xfrm>
          <a:prstGeom prst="rect">
            <a:avLst/>
          </a:prstGeom>
          <a:noFill/>
        </p:spPr>
        <p:txBody>
          <a:bodyPr wrap="square" lIns="91440" tIns="45720" rIns="91440" bIns="45720" rtlCol="0" anchor="t">
            <a:spAutoFit/>
          </a:bodyPr>
          <a:lstStyle/>
          <a:p>
            <a:r>
              <a:rPr lang="nl-NL" sz="1200" b="1" dirty="0">
                <a:solidFill>
                  <a:schemeClr val="bg1"/>
                </a:solidFill>
                <a:cs typeface="Calibri"/>
              </a:rPr>
              <a:t>Samenwerking en lerende regio</a:t>
            </a:r>
          </a:p>
        </p:txBody>
      </p:sp>
    </p:spTree>
    <p:extLst>
      <p:ext uri="{BB962C8B-B14F-4D97-AF65-F5344CB8AC3E}">
        <p14:creationId xmlns:p14="http://schemas.microsoft.com/office/powerpoint/2010/main" val="228642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7202" y="365125"/>
            <a:ext cx="9546598" cy="1325563"/>
          </a:xfrm>
        </p:spPr>
        <p:txBody>
          <a:bodyPr/>
          <a:lstStyle/>
          <a:p>
            <a:r>
              <a:rPr lang="nl-NL" dirty="0"/>
              <a:t>Pijler Werken</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58" y="735154"/>
            <a:ext cx="693071" cy="693071"/>
          </a:xfrm>
          <a:prstGeom prst="rect">
            <a:avLst/>
          </a:prstGeom>
        </p:spPr>
      </p:pic>
      <p:pic>
        <p:nvPicPr>
          <p:cNvPr id="13" name="Afbeelding 12"/>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94796" y="2075180"/>
            <a:ext cx="903512" cy="903512"/>
          </a:xfrm>
          <a:prstGeom prst="rect">
            <a:avLst/>
          </a:prstGeom>
        </p:spPr>
      </p:pic>
      <p:pic>
        <p:nvPicPr>
          <p:cNvPr id="3" name="Afbeelding 2"/>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10025" y="1081690"/>
            <a:ext cx="3725563" cy="4948882"/>
          </a:xfrm>
          <a:prstGeom prst="rect">
            <a:avLst/>
          </a:prstGeom>
        </p:spPr>
      </p:pic>
      <p:sp>
        <p:nvSpPr>
          <p:cNvPr id="4" name="Tekstvak 3">
            <a:extLst>
              <a:ext uri="{FF2B5EF4-FFF2-40B4-BE49-F238E27FC236}">
                <a16:creationId xmlns:a16="http://schemas.microsoft.com/office/drawing/2014/main" id="{032543FE-0D91-4CE3-AA55-42DC3D90A521}"/>
              </a:ext>
            </a:extLst>
          </p:cNvPr>
          <p:cNvSpPr txBox="1"/>
          <p:nvPr/>
        </p:nvSpPr>
        <p:spPr>
          <a:xfrm>
            <a:off x="1807202" y="2210637"/>
            <a:ext cx="6302823" cy="1938992"/>
          </a:xfrm>
          <a:prstGeom prst="rect">
            <a:avLst/>
          </a:prstGeom>
          <a:noFill/>
        </p:spPr>
        <p:txBody>
          <a:bodyPr wrap="square" rtlCol="0">
            <a:spAutoFit/>
          </a:bodyPr>
          <a:lstStyle/>
          <a:p>
            <a:r>
              <a:rPr lang="nl-NL" sz="2400" dirty="0"/>
              <a:t>Wat willen we bereiken?</a:t>
            </a:r>
          </a:p>
          <a:p>
            <a:r>
              <a:rPr lang="nl-NL" sz="2400" dirty="0"/>
              <a:t>Een veerkrachtige en innovatieve regio met een bloeiend bedrijfsleven, waarbij onderwijs goed aansluit op de arbeidsmarkt en voldoende en goed opgeleide arbeidskrachten heeft.</a:t>
            </a:r>
          </a:p>
        </p:txBody>
      </p:sp>
    </p:spTree>
    <p:extLst>
      <p:ext uri="{BB962C8B-B14F-4D97-AF65-F5344CB8AC3E}">
        <p14:creationId xmlns:p14="http://schemas.microsoft.com/office/powerpoint/2010/main" val="1385208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7202" y="365125"/>
            <a:ext cx="9546598" cy="1325563"/>
          </a:xfrm>
        </p:spPr>
        <p:txBody>
          <a:bodyPr/>
          <a:lstStyle/>
          <a:p>
            <a:r>
              <a:rPr lang="nl-NL" dirty="0"/>
              <a:t>Pijler Werken</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58" y="735154"/>
            <a:ext cx="693071" cy="693071"/>
          </a:xfrm>
          <a:prstGeom prst="rect">
            <a:avLst/>
          </a:prstGeom>
        </p:spPr>
      </p:pic>
      <p:pic>
        <p:nvPicPr>
          <p:cNvPr id="13" name="Afbeelding 12"/>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94796" y="2075180"/>
            <a:ext cx="903512" cy="903512"/>
          </a:xfrm>
          <a:prstGeom prst="rect">
            <a:avLst/>
          </a:prstGeom>
        </p:spPr>
      </p:pic>
      <p:pic>
        <p:nvPicPr>
          <p:cNvPr id="3" name="Afbeelding 2"/>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10025" y="1081690"/>
            <a:ext cx="3725563" cy="4948882"/>
          </a:xfrm>
          <a:prstGeom prst="rect">
            <a:avLst/>
          </a:prstGeom>
        </p:spPr>
      </p:pic>
      <p:sp>
        <p:nvSpPr>
          <p:cNvPr id="5" name="Ovaal 4">
            <a:extLst>
              <a:ext uri="{FF2B5EF4-FFF2-40B4-BE49-F238E27FC236}">
                <a16:creationId xmlns:a16="http://schemas.microsoft.com/office/drawing/2014/main" id="{ACA49BDC-889E-4C44-B163-A6A993AB9D0A}"/>
              </a:ext>
            </a:extLst>
          </p:cNvPr>
          <p:cNvSpPr/>
          <p:nvPr/>
        </p:nvSpPr>
        <p:spPr>
          <a:xfrm>
            <a:off x="2037136" y="1517301"/>
            <a:ext cx="4089679" cy="4252092"/>
          </a:xfrm>
          <a:prstGeom prst="ellipse">
            <a:avLst/>
          </a:prstGeom>
          <a:solidFill>
            <a:srgbClr val="6C2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Samenwerken</a:t>
            </a:r>
          </a:p>
          <a:p>
            <a:pPr algn="ctr"/>
            <a:r>
              <a:rPr lang="nl-NL" sz="2400" dirty="0"/>
              <a:t>Innoveren </a:t>
            </a:r>
          </a:p>
          <a:p>
            <a:pPr algn="ctr"/>
            <a:r>
              <a:rPr lang="nl-NL" sz="2400" dirty="0"/>
              <a:t>Digitaliseren</a:t>
            </a:r>
          </a:p>
        </p:txBody>
      </p:sp>
    </p:spTree>
    <p:extLst>
      <p:ext uri="{BB962C8B-B14F-4D97-AF65-F5344CB8AC3E}">
        <p14:creationId xmlns:p14="http://schemas.microsoft.com/office/powerpoint/2010/main" val="35568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110025" y="1081690"/>
            <a:ext cx="3725563" cy="4948882"/>
          </a:xfrm>
          <a:prstGeom prst="rect">
            <a:avLst/>
          </a:prstGeom>
        </p:spPr>
      </p:pic>
      <p:sp>
        <p:nvSpPr>
          <p:cNvPr id="2" name="Titel 1"/>
          <p:cNvSpPr>
            <a:spLocks noGrp="1"/>
          </p:cNvSpPr>
          <p:nvPr>
            <p:ph type="title"/>
          </p:nvPr>
        </p:nvSpPr>
        <p:spPr>
          <a:xfrm>
            <a:off x="1565902" y="415925"/>
            <a:ext cx="9546598" cy="1325563"/>
          </a:xfrm>
        </p:spPr>
        <p:txBody>
          <a:bodyPr>
            <a:normAutofit/>
          </a:bodyPr>
          <a:lstStyle/>
          <a:p>
            <a:r>
              <a:rPr lang="nl-NL" sz="4000" dirty="0"/>
              <a:t>De kracht van regionale samenwerking</a:t>
            </a:r>
            <a:endParaRPr lang="nl-NL" sz="4000">
              <a:cs typeface="Calibri Light"/>
            </a:endParaRPr>
          </a:p>
        </p:txBody>
      </p:sp>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158" y="735154"/>
            <a:ext cx="693071" cy="693071"/>
          </a:xfrm>
          <a:prstGeom prst="rect">
            <a:avLst/>
          </a:prstGeom>
        </p:spPr>
      </p:pic>
      <p:pic>
        <p:nvPicPr>
          <p:cNvPr id="13" name="Afbeelding 12"/>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694796" y="2075180"/>
            <a:ext cx="903512" cy="903512"/>
          </a:xfrm>
          <a:prstGeom prst="rect">
            <a:avLst/>
          </a:prstGeom>
        </p:spPr>
      </p:pic>
      <p:sp>
        <p:nvSpPr>
          <p:cNvPr id="5" name="Ovaal 4">
            <a:extLst>
              <a:ext uri="{FF2B5EF4-FFF2-40B4-BE49-F238E27FC236}">
                <a16:creationId xmlns:a16="http://schemas.microsoft.com/office/drawing/2014/main" id="{ACA49BDC-889E-4C44-B163-A6A993AB9D0A}"/>
              </a:ext>
            </a:extLst>
          </p:cNvPr>
          <p:cNvSpPr/>
          <p:nvPr/>
        </p:nvSpPr>
        <p:spPr>
          <a:xfrm>
            <a:off x="2263619" y="1591795"/>
            <a:ext cx="1848310" cy="1877497"/>
          </a:xfrm>
          <a:prstGeom prst="ellipse">
            <a:avLst/>
          </a:prstGeom>
          <a:solidFill>
            <a:srgbClr val="6C267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dirty="0"/>
              <a:t>Digitalisering vrijetijds-economie</a:t>
            </a:r>
          </a:p>
        </p:txBody>
      </p:sp>
      <p:sp>
        <p:nvSpPr>
          <p:cNvPr id="7" name="Ovaal 6">
            <a:extLst>
              <a:ext uri="{FF2B5EF4-FFF2-40B4-BE49-F238E27FC236}">
                <a16:creationId xmlns:a16="http://schemas.microsoft.com/office/drawing/2014/main" id="{5134FA47-7C8F-4429-A1D2-B27DB09F7781}"/>
              </a:ext>
            </a:extLst>
          </p:cNvPr>
          <p:cNvSpPr/>
          <p:nvPr/>
        </p:nvSpPr>
        <p:spPr>
          <a:xfrm>
            <a:off x="4816319" y="2493495"/>
            <a:ext cx="2000710" cy="1877497"/>
          </a:xfrm>
          <a:prstGeom prst="ellipse">
            <a:avLst/>
          </a:prstGeom>
          <a:solidFill>
            <a:srgbClr val="6C267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dirty="0" err="1">
                <a:cs typeface="Calibri"/>
              </a:rPr>
              <a:t>Innovatie-projecten</a:t>
            </a:r>
            <a:r>
              <a:rPr lang="nl-NL" sz="1400" dirty="0">
                <a:cs typeface="Calibri"/>
              </a:rPr>
              <a:t> als IT-hub en het Duurzaamheids-centrum</a:t>
            </a:r>
          </a:p>
        </p:txBody>
      </p:sp>
      <p:sp>
        <p:nvSpPr>
          <p:cNvPr id="9" name="Ovaal 8">
            <a:extLst>
              <a:ext uri="{FF2B5EF4-FFF2-40B4-BE49-F238E27FC236}">
                <a16:creationId xmlns:a16="http://schemas.microsoft.com/office/drawing/2014/main" id="{5B4CF88D-B147-4F7E-9125-5F5EB4EE906A}"/>
              </a:ext>
            </a:extLst>
          </p:cNvPr>
          <p:cNvSpPr/>
          <p:nvPr/>
        </p:nvSpPr>
        <p:spPr>
          <a:xfrm>
            <a:off x="561819" y="3433295"/>
            <a:ext cx="2000710" cy="1877497"/>
          </a:xfrm>
          <a:prstGeom prst="ellipse">
            <a:avLst/>
          </a:prstGeom>
          <a:solidFill>
            <a:srgbClr val="6C267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dirty="0">
                <a:cs typeface="Calibri"/>
              </a:rPr>
              <a:t>Digitale regiodatabank</a:t>
            </a:r>
          </a:p>
        </p:txBody>
      </p:sp>
      <p:sp>
        <p:nvSpPr>
          <p:cNvPr id="10" name="Ovaal 9">
            <a:extLst>
              <a:ext uri="{FF2B5EF4-FFF2-40B4-BE49-F238E27FC236}">
                <a16:creationId xmlns:a16="http://schemas.microsoft.com/office/drawing/2014/main" id="{03E7CE6C-F041-40AE-AEC9-A700E7121196}"/>
              </a:ext>
            </a:extLst>
          </p:cNvPr>
          <p:cNvSpPr/>
          <p:nvPr/>
        </p:nvSpPr>
        <p:spPr>
          <a:xfrm>
            <a:off x="3190719" y="4271495"/>
            <a:ext cx="2000710" cy="1877497"/>
          </a:xfrm>
          <a:prstGeom prst="ellipse">
            <a:avLst/>
          </a:prstGeom>
          <a:solidFill>
            <a:srgbClr val="6C267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400" dirty="0">
                <a:cs typeface="Calibri"/>
              </a:rPr>
              <a:t>Skills4Future</a:t>
            </a:r>
          </a:p>
        </p:txBody>
      </p:sp>
      <p:pic>
        <p:nvPicPr>
          <p:cNvPr id="8196" name="Picture 4">
            <a:extLst>
              <a:ext uri="{FF2B5EF4-FFF2-40B4-BE49-F238E27FC236}">
                <a16:creationId xmlns:a16="http://schemas.microsoft.com/office/drawing/2014/main" id="{F34DECC3-4A13-4FD2-B30E-F54D174488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9912" y="2276304"/>
            <a:ext cx="24193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446852"/>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489fcd7a2464784ba14e15e40c16da6 xmlns="69e13cad-3026-4f4f-a4fb-dd443c219c0a">
      <Terms xmlns="http://schemas.microsoft.com/office/infopath/2007/PartnerControls"/>
    </e489fcd7a2464784ba14e15e40c16da6>
    <pdDatumOpmaakDocument xmlns="69e13cad-3026-4f4f-a4fb-dd443c219c0a" xsi:nil="true"/>
    <TaxCatchAll xmlns="69e13cad-3026-4f4f-a4fb-dd443c219c0a">
      <Value>5</Value>
      <Value>10</Value>
      <Value>15</Value>
      <Value>1</Value>
    </TaxCatchAll>
    <pdBehandelaar xmlns="69e13cad-3026-4f4f-a4fb-dd443c219c0a">
      <UserInfo>
        <DisplayName/>
        <AccountId xsi:nil="true"/>
        <AccountType/>
      </UserInfo>
    </pdBehandelaar>
    <a88b5036e26c4ae89420e11e21fbc190 xmlns="3925ceee-f67a-443d-ae10-d79681bde658">
      <Terms xmlns="http://schemas.microsoft.com/office/infopath/2007/PartnerControls">
        <TermInfo xmlns="http://schemas.microsoft.com/office/infopath/2007/PartnerControls">
          <TermName xmlns="http://schemas.microsoft.com/office/infopath/2007/PartnerControls">N.t.b.</TermName>
          <TermId xmlns="http://schemas.microsoft.com/office/infopath/2007/PartnerControls">6c37a61a-9dd2-4c1b-8282-22731eee7149</TermId>
        </TermInfo>
      </Terms>
    </a88b5036e26c4ae89420e11e21fbc190>
    <pdFase xmlns="69e13cad-3026-4f4f-a4fb-dd443c219c0a" xsi:nil="true"/>
    <pdBudgetGeld xmlns="69e13cad-3026-4f4f-a4fb-dd443c219c0a" xsi:nil="true"/>
    <pdDocumentToelichting xmlns="69e13cad-3026-4f4f-a4fb-dd443c219c0a" xsi:nil="true"/>
    <pdBudgetOmschrijving xmlns="69e13cad-3026-4f4f-a4fb-dd443c219c0a" xsi:nil="true"/>
    <pdOpdracht xmlns="69e13cad-3026-4f4f-a4fb-dd443c219c0a">Regiodeal Zuid- en Oost-Drenthe</pdOpdracht>
    <d63e586d61a44cfe931c4a934838f7d5 xmlns="3925ceee-f67a-443d-ae10-d79681bde658">
      <Terms xmlns="http://schemas.microsoft.com/office/infopath/2007/PartnerControls">
        <TermInfo xmlns="http://schemas.microsoft.com/office/infopath/2007/PartnerControls">
          <TermName xmlns="http://schemas.microsoft.com/office/infopath/2007/PartnerControls">Regionale economie en werkgelegenheid: Kansen benutten</TermName>
          <TermId xmlns="http://schemas.microsoft.com/office/infopath/2007/PartnerControls">848339c0-35c0-4351-8f26-4506f83cc338</TermId>
        </TermInfo>
      </Terms>
    </d63e586d61a44cfe931c4a934838f7d5>
    <pdDeadlineDatum xmlns="69e13cad-3026-4f4f-a4fb-dd443c219c0a" xsi:nil="true"/>
    <f4be56b20cd1472d9ef8fc5e9b90cbfc xmlns="3925ceee-f67a-443d-ae10-d79681bde658">
      <Terms xmlns="http://schemas.microsoft.com/office/infopath/2007/PartnerControls">
        <TermInfo xmlns="http://schemas.microsoft.com/office/infopath/2007/PartnerControls">
          <TermName xmlns="http://schemas.microsoft.com/office/infopath/2007/PartnerControls">6.4 Recreatie en toerisme</TermName>
          <TermId xmlns="http://schemas.microsoft.com/office/infopath/2007/PartnerControls">5f3db204-943e-4c2c-a5b5-13158ae7e494</TermId>
        </TermInfo>
      </Terms>
    </f4be56b20cd1472d9ef8fc5e9b90cbfc>
    <pdOpdrachtgever xmlns="69e13cad-3026-4f4f-a4fb-dd443c219c0a">
      <UserInfo>
        <DisplayName/>
        <AccountId xsi:nil="true"/>
        <AccountType/>
      </UserInfo>
    </pdOpdrachtgever>
    <pdDatumDocument xmlns="69e13cad-3026-4f4f-a4fb-dd443c219c0a" xsi:nil="true"/>
    <TaxKeywordTaxHTField xmlns="69e13cad-3026-4f4f-a4fb-dd443c219c0a">
      <Terms xmlns="http://schemas.microsoft.com/office/infopath/2007/PartnerControls"/>
    </TaxKeywordTaxHTField>
    <pdOpdrachtnemer xmlns="69e13cad-3026-4f4f-a4fb-dd443c219c0a">
      <UserInfo>
        <DisplayName/>
        <AccountId xsi:nil="true"/>
        <AccountType/>
      </UserInfo>
    </pdOpdrachtnemer>
    <f8ef0eb3a4da459cae082aedfda32dcb xmlns="3925ceee-f67a-443d-ae10-d79681bde658">
      <Terms xmlns="http://schemas.microsoft.com/office/infopath/2007/PartnerControls">
        <TermInfo xmlns="http://schemas.microsoft.com/office/infopath/2007/PartnerControls">
          <TermName xmlns="http://schemas.microsoft.com/office/infopath/2007/PartnerControls">21</TermName>
          <TermId xmlns="http://schemas.microsoft.com/office/infopath/2007/PartnerControls">9aa9ef43-ecc1-408e-bbc4-3ac916a0b792</TermId>
        </TermInfo>
      </Terms>
    </f8ef0eb3a4da459cae082aedfda32dcb>
    <pdVerwijzingOrgineel xmlns="69e13cad-3026-4f4f-a4fb-dd443c219c0a">
      <Url xsi:nil="true"/>
      <Description xsi:nil="true"/>
    </pdVerwijzingOrgineel>
    <pdDeadlineDatumOmschrijving xmlns="69e13cad-3026-4f4f-a4fb-dd443c219c0a" xsi:nil="true"/>
    <_dlc_DocId xmlns="69e13cad-3026-4f4f-a4fb-dd443c219c0a">PD18-1337896942-1609</_dlc_DocId>
    <_dlc_DocIdUrl xmlns="69e13cad-3026-4f4f-a4fb-dd443c219c0a">
      <Url>https://provinciedrenthe.sharepoint.com/sites/bPG20200831RegiodZODrenthe/_layouts/15/DocIdRedir.aspx?ID=PD18-1337896942-1609</Url>
      <Description>PD18-1337896942-1609</Description>
    </_dlc_DocIdUrl>
    <SharedWithUsers xmlns="69e13cad-3026-4f4f-a4fb-dd443c219c0a">
      <UserInfo>
        <DisplayName>Erik Bos</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Overig" ma:contentTypeID="0x010100B8490113CE537749BB3E621DCFADEA77030045AC76EEE994034697C0B0CD17FAD197" ma:contentTypeVersion="25" ma:contentTypeDescription="Gebruik dit inhoudstype wanneer je document niet voldoet aan een van bovenstaande inhoudstypen." ma:contentTypeScope="" ma:versionID="4d5ca38b7ba86205ca54162add7ba3c2">
  <xsd:schema xmlns:xsd="http://www.w3.org/2001/XMLSchema" xmlns:xs="http://www.w3.org/2001/XMLSchema" xmlns:p="http://schemas.microsoft.com/office/2006/metadata/properties" xmlns:ns2="69e13cad-3026-4f4f-a4fb-dd443c219c0a" xmlns:ns3="3925ceee-f67a-443d-ae10-d79681bde658" xmlns:ns4="6c0a0899-d803-43a8-a52d-91ee2c27e81c" targetNamespace="http://schemas.microsoft.com/office/2006/metadata/properties" ma:root="true" ma:fieldsID="3be1f3f234e982589da14335af0ae63f" ns2:_="" ns3:_="" ns4:_="">
    <xsd:import namespace="69e13cad-3026-4f4f-a4fb-dd443c219c0a"/>
    <xsd:import namespace="3925ceee-f67a-443d-ae10-d79681bde658"/>
    <xsd:import namespace="6c0a0899-d803-43a8-a52d-91ee2c27e81c"/>
    <xsd:element name="properties">
      <xsd:complexType>
        <xsd:sequence>
          <xsd:element name="documentManagement">
            <xsd:complexType>
              <xsd:all>
                <xsd:element ref="ns2:pdDocumentToelichting" minOccurs="0"/>
                <xsd:element ref="ns2:pdBehandelaar" minOccurs="0"/>
                <xsd:element ref="ns2:pdFase" minOccurs="0"/>
                <xsd:element ref="ns2:pdDatumDocument" minOccurs="0"/>
                <xsd:element ref="ns2:pdDatumOpmaakDocument" minOccurs="0"/>
                <xsd:element ref="ns2:pdVerwijzingOrgineel" minOccurs="0"/>
                <xsd:element ref="ns2:_dlc_DocId" minOccurs="0"/>
                <xsd:element ref="ns2:_dlc_DocIdUrl" minOccurs="0"/>
                <xsd:element ref="ns2:_dlc_DocIdPersistId" minOccurs="0"/>
                <xsd:element ref="ns2:e489fcd7a2464784ba14e15e40c16da6" minOccurs="0"/>
                <xsd:element ref="ns2:TaxCatchAll" minOccurs="0"/>
                <xsd:element ref="ns2:TaxCatchAllLabel" minOccurs="0"/>
                <xsd:element ref="ns2:TaxKeywordTaxHTField" minOccurs="0"/>
                <xsd:element ref="ns2:pdOpdrachtgever" minOccurs="0"/>
                <xsd:element ref="ns2:pdOpdrachtnemer" minOccurs="0"/>
                <xsd:element ref="ns2:pdBudgetGeld" minOccurs="0"/>
                <xsd:element ref="ns2:pdBudgetOmschrijving" minOccurs="0"/>
                <xsd:element ref="ns2:pdDeadlineDatum" minOccurs="0"/>
                <xsd:element ref="ns2:pdDeadlineDatumOmschrijving" minOccurs="0"/>
                <xsd:element ref="ns2:pdOpdracht" minOccurs="0"/>
                <xsd:element ref="ns3:f8ef0eb3a4da459cae082aedfda32dcb" minOccurs="0"/>
                <xsd:element ref="ns3:d63e586d61a44cfe931c4a934838f7d5" minOccurs="0"/>
                <xsd:element ref="ns3:a88b5036e26c4ae89420e11e21fbc190" minOccurs="0"/>
                <xsd:element ref="ns3:f4be56b20cd1472d9ef8fc5e9b90cbfc"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2:SharedWithUsers" minOccurs="0"/>
                <xsd:element ref="ns2:SharedWithDetails" minOccurs="0"/>
                <xsd:element ref="ns4:MediaServiceOCR"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e13cad-3026-4f4f-a4fb-dd443c219c0a" elementFormDefault="qualified">
    <xsd:import namespace="http://schemas.microsoft.com/office/2006/documentManagement/types"/>
    <xsd:import namespace="http://schemas.microsoft.com/office/infopath/2007/PartnerControls"/>
    <xsd:element name="pdDocumentToelichting" ma:index="2" nillable="true" ma:displayName="Toelichting" ma:description="Geef hier meer informatie of een samenvatting indien de titel niet voldoende aangeeft waar het overgaat." ma:internalName="pdDocumentToelichting">
      <xsd:simpleType>
        <xsd:restriction base="dms:Note">
          <xsd:maxLength value="255"/>
        </xsd:restriction>
      </xsd:simpleType>
    </xsd:element>
    <xsd:element name="pdBehandelaar" ma:index="4" nillable="true" ma:displayName="Behandelaar" ma:list="UserInfo" ma:SharePointGroup="0" ma:internalName="pdBehandelaa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dFase" ma:index="5" nillable="true" ma:displayName="Fase" ma:format="Dropdown" ma:internalName="pdFase" ma:readOnly="false">
      <xsd:simpleType>
        <xsd:restriction base="dms:Choice">
          <xsd:enumeration value="initiatiefase"/>
          <xsd:enumeration value="definitiefase"/>
          <xsd:enumeration value="realisatiefase"/>
          <xsd:enumeration value="afbouwfase"/>
        </xsd:restriction>
      </xsd:simpleType>
    </xsd:element>
    <xsd:element name="pdDatumDocument" ma:index="6" nillable="true" ma:displayName="Datum document" ma:format="DateOnly" ma:internalName="pdDatumDocument">
      <xsd:simpleType>
        <xsd:restriction base="dms:DateTime"/>
      </xsd:simpleType>
    </xsd:element>
    <xsd:element name="pdDatumOpmaakDocument" ma:index="7" nillable="true" ma:displayName="Datum opmaak document" ma:format="DateOnly" ma:internalName="pdDatumOpmaakDocument">
      <xsd:simpleType>
        <xsd:restriction base="dms:DateTime"/>
      </xsd:simpleType>
    </xsd:element>
    <xsd:element name="pdVerwijzingOrgineel" ma:index="8" nillable="true" ma:displayName="Verwijzing orgineel" ma:description="Vul hier het webadres (URL) in, inclusief het http:// voorvoegsel." ma:format="Hyperlink" ma:internalName="pdVerwijzingOrgineel">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9" nillable="true" ma:displayName="Waarde van de document-id" ma:description="De waarde van de document-id die aan dit item is toegewezen." ma:internalName="_dlc_DocId" ma:readOnly="true">
      <xsd:simpleType>
        <xsd:restriction base="dms:Text"/>
      </xsd:simpleType>
    </xsd:element>
    <xsd:element name="_dlc_DocIdUrl" ma:index="10"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Id blijven behouden" ma:description="Id behouden tijdens toevoegen." ma:hidden="true" ma:internalName="_dlc_DocIdPersistId" ma:readOnly="true">
      <xsd:simpleType>
        <xsd:restriction base="dms:Boolean"/>
      </xsd:simpleType>
    </xsd:element>
    <xsd:element name="e489fcd7a2464784ba14e15e40c16da6" ma:index="12" nillable="true" ma:taxonomy="true" ma:internalName="e489fcd7a2464784ba14e15e40c16da6" ma:taxonomyFieldName="pdDocumentsoort" ma:displayName="Documentsoort" ma:fieldId="{e489fcd7-a246-4784-ba14-e15e40c16da6}" ma:sspId="f792b8c6-db8b-449c-87df-e210eb76498f" ma:termSetId="9f15b786-35d6-47fc-a926-fbc37c5d38b2"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5357ab90-cb25-4f62-a306-e726e114340c}" ma:internalName="TaxCatchAll" ma:showField="CatchAllData" ma:web="69e13cad-3026-4f4f-a4fb-dd443c219c0a">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5357ab90-cb25-4f62-a306-e726e114340c}" ma:internalName="TaxCatchAllLabel" ma:readOnly="true" ma:showField="CatchAllDataLabel" ma:web="69e13cad-3026-4f4f-a4fb-dd443c219c0a">
      <xsd:complexType>
        <xsd:complexContent>
          <xsd:extension base="dms:MultiChoiceLookup">
            <xsd:sequence>
              <xsd:element name="Value" type="dms:Lookup" maxOccurs="unbounded" minOccurs="0" nillable="true"/>
            </xsd:sequence>
          </xsd:extension>
        </xsd:complexContent>
      </xsd:complexType>
    </xsd:element>
    <xsd:element name="TaxKeywordTaxHTField" ma:index="21" nillable="true" ma:taxonomy="true" ma:internalName="TaxKeywordTaxHTField" ma:taxonomyFieldName="TaxKeyword" ma:displayName="Ondernemingstrefwoorden" ma:fieldId="{23f27201-bee3-471e-b2e7-b64fd8b7ca38}" ma:taxonomyMulti="true" ma:sspId="f792b8c6-db8b-449c-87df-e210eb76498f" ma:termSetId="00000000-0000-0000-0000-000000000000" ma:anchorId="00000000-0000-0000-0000-000000000000" ma:open="true" ma:isKeyword="true">
      <xsd:complexType>
        <xsd:sequence>
          <xsd:element ref="pc:Terms" minOccurs="0" maxOccurs="1"/>
        </xsd:sequence>
      </xsd:complexType>
    </xsd:element>
    <xsd:element name="pdOpdrachtgever" ma:index="23" nillable="true" ma:displayName="Opdrachtgever" ma:list="UserInfo" ma:SharePointGroup="0" ma:internalName="pdOpdrachtgev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dOpdrachtnemer" ma:index="24" nillable="true" ma:displayName="Opdrachtnemer" ma:description="Vul hier de opdrachtnemer in. Dit is de projectleider, programmamanager of procesregiseur." ma:list="UserInfo" ma:SharePointGroup="0" ma:internalName="pdOpdrachtnem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dBudgetGeld" ma:index="25" nillable="true" ma:displayName="Budget geld" ma:LCID="1043" ma:internalName="pdBudgetGeld">
      <xsd:simpleType>
        <xsd:restriction base="dms:Currency"/>
      </xsd:simpleType>
    </xsd:element>
    <xsd:element name="pdBudgetOmschrijving" ma:index="26" nillable="true" ma:displayName="Budget omschrijving" ma:internalName="pdBudgetOmschrijving">
      <xsd:simpleType>
        <xsd:restriction base="dms:Note">
          <xsd:maxLength value="255"/>
        </xsd:restriction>
      </xsd:simpleType>
    </xsd:element>
    <xsd:element name="pdDeadlineDatum" ma:index="27" nillable="true" ma:displayName="Deadline datum" ma:format="DateOnly" ma:internalName="pdDeadlineDatum">
      <xsd:simpleType>
        <xsd:restriction base="dms:DateTime"/>
      </xsd:simpleType>
    </xsd:element>
    <xsd:element name="pdDeadlineDatumOmschrijving" ma:index="28" nillable="true" ma:displayName="Deadline omschrijving" ma:internalName="pdDeadlineDatumOmschrijving">
      <xsd:simpleType>
        <xsd:restriction base="dms:Note">
          <xsd:maxLength value="255"/>
        </xsd:restriction>
      </xsd:simpleType>
    </xsd:element>
    <xsd:element name="pdOpdracht" ma:index="29" nillable="true" ma:displayName="Opdracht" ma:default="Regiodeal Zuid- en Oost-Drenthe" ma:internalName="pdOpdracht">
      <xsd:simpleType>
        <xsd:restriction base="dms:Text">
          <xsd:maxLength value="255"/>
        </xsd:restriction>
      </xsd:simpleType>
    </xsd:element>
    <xsd:element name="SharedWithUsers" ma:index="4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25ceee-f67a-443d-ae10-d79681bde658" elementFormDefault="qualified">
    <xsd:import namespace="http://schemas.microsoft.com/office/2006/documentManagement/types"/>
    <xsd:import namespace="http://schemas.microsoft.com/office/infopath/2007/PartnerControls"/>
    <xsd:element name="f8ef0eb3a4da459cae082aedfda32dcb" ma:index="30" ma:taxonomy="true" ma:internalName="f8ef0eb3a4da459cae082aedfda32dcb" ma:taxonomyFieldName="pdProces" ma:displayName="Proces" ma:default="-1;#21|9aa9ef43-ecc1-408e-bbc4-3ac916a0b792" ma:fieldId="{f8ef0eb3-a4da-459c-ae08-2aedfda32dcb}" ma:taxonomyMulti="true" ma:sspId="f792b8c6-db8b-449c-87df-e210eb76498f" ma:termSetId="86e57a1d-2b49-40f5-9ade-60d156d359ce" ma:anchorId="00000000-0000-0000-0000-000000000000" ma:open="false" ma:isKeyword="false">
      <xsd:complexType>
        <xsd:sequence>
          <xsd:element ref="pc:Terms" minOccurs="0" maxOccurs="1"/>
        </xsd:sequence>
      </xsd:complexType>
    </xsd:element>
    <xsd:element name="d63e586d61a44cfe931c4a934838f7d5" ma:index="32" ma:taxonomy="true" ma:internalName="d63e586d61a44cfe931c4a934838f7d5" ma:taxonomyFieldName="pdAmbitie" ma:displayName="Ambitie" ma:default="-1;#Regionale economie en werkgelegenheid: Kansen benutten|848339c0-35c0-4351-8f26-4506f83cc338" ma:fieldId="{d63e586d-61a4-4cfe-931c-4a934838f7d5}" ma:taxonomyMulti="true" ma:sspId="f792b8c6-db8b-449c-87df-e210eb76498f" ma:termSetId="6685fad9-f251-4af8-ab73-50e94e73e4c9" ma:anchorId="00000000-0000-0000-0000-000000000000" ma:open="false" ma:isKeyword="false">
      <xsd:complexType>
        <xsd:sequence>
          <xsd:element ref="pc:Terms" minOccurs="0" maxOccurs="1"/>
        </xsd:sequence>
      </xsd:complexType>
    </xsd:element>
    <xsd:element name="a88b5036e26c4ae89420e11e21fbc190" ma:index="34" ma:taxonomy="true" ma:internalName="a88b5036e26c4ae89420e11e21fbc190" ma:taxonomyFieldName="pdProduct" ma:displayName="Product" ma:default="-1;#N.t.b.|6c37a61a-9dd2-4c1b-8282-22731eee7149" ma:fieldId="{a88b5036-e26c-4ae8-9420-e11e21fbc190}" ma:taxonomyMulti="true" ma:sspId="f792b8c6-db8b-449c-87df-e210eb76498f" ma:termSetId="8aba9c9a-f361-4cbb-b7d4-9bed80b057d2" ma:anchorId="00000000-0000-0000-0000-000000000000" ma:open="false" ma:isKeyword="false">
      <xsd:complexType>
        <xsd:sequence>
          <xsd:element ref="pc:Terms" minOccurs="0" maxOccurs="1"/>
        </xsd:sequence>
      </xsd:complexType>
    </xsd:element>
    <xsd:element name="f4be56b20cd1472d9ef8fc5e9b90cbfc" ma:index="36" ma:taxonomy="true" ma:internalName="f4be56b20cd1472d9ef8fc5e9b90cbfc" ma:taxonomyFieldName="pdTaakveld" ma:displayName="Taakveld" ma:default="-1;#6.4 Recreatie en toerisme|5f3db204-943e-4c2c-a5b5-13158ae7e494" ma:fieldId="{f4be56b2-0cd1-472d-9ef8-fc5e9b90cbfc}" ma:taxonomyMulti="true" ma:sspId="f792b8c6-db8b-449c-87df-e210eb76498f" ma:termSetId="b3cef025-ef0d-453b-bf87-94ede4aafd0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c0a0899-d803-43a8-a52d-91ee2c27e81c" elementFormDefault="qualified">
    <xsd:import namespace="http://schemas.microsoft.com/office/2006/documentManagement/types"/>
    <xsd:import namespace="http://schemas.microsoft.com/office/infopath/2007/PartnerControls"/>
    <xsd:element name="MediaServiceMetadata" ma:index="38" nillable="true" ma:displayName="MediaServiceMetadata" ma:hidden="true" ma:internalName="MediaServiceMetadata" ma:readOnly="true">
      <xsd:simpleType>
        <xsd:restriction base="dms:Note"/>
      </xsd:simpleType>
    </xsd:element>
    <xsd:element name="MediaServiceFastMetadata" ma:index="39" nillable="true" ma:displayName="MediaServiceFastMetadata" ma:hidden="true" ma:internalName="MediaServiceFastMetadata" ma:readOnly="true">
      <xsd:simpleType>
        <xsd:restriction base="dms:Note"/>
      </xsd:simpleType>
    </xsd:element>
    <xsd:element name="MediaServiceDateTaken" ma:index="40" nillable="true" ma:displayName="MediaServiceDateTaken" ma:hidden="true" ma:internalName="MediaServiceDateTaken" ma:readOnly="true">
      <xsd:simpleType>
        <xsd:restriction base="dms:Text"/>
      </xsd:simpleType>
    </xsd:element>
    <xsd:element name="MediaServiceAutoTags" ma:index="41" nillable="true" ma:displayName="Tags" ma:internalName="MediaServiceAutoTags" ma:readOnly="true">
      <xsd:simpleType>
        <xsd:restriction base="dms:Text"/>
      </xsd:simpleType>
    </xsd:element>
    <xsd:element name="MediaServiceGenerationTime" ma:index="42" nillable="true" ma:displayName="MediaServiceGenerationTime" ma:hidden="true" ma:internalName="MediaServiceGenerationTime" ma:readOnly="true">
      <xsd:simpleType>
        <xsd:restriction base="dms:Text"/>
      </xsd:simpleType>
    </xsd:element>
    <xsd:element name="MediaServiceEventHashCode" ma:index="43" nillable="true" ma:displayName="MediaServiceEventHashCode" ma:hidden="true" ma:internalName="MediaServiceEventHashCode" ma:readOnly="true">
      <xsd:simpleType>
        <xsd:restriction base="dms:Text"/>
      </xsd:simpleType>
    </xsd:element>
    <xsd:element name="MediaServiceOCR" ma:index="46" nillable="true" ma:displayName="Extracted Text" ma:internalName="MediaServiceOCR" ma:readOnly="true">
      <xsd:simpleType>
        <xsd:restriction base="dms:Note">
          <xsd:maxLength value="255"/>
        </xsd:restriction>
      </xsd:simpleType>
    </xsd:element>
    <xsd:element name="MediaServiceAutoKeyPoints" ma:index="47" nillable="true" ma:displayName="MediaServiceAutoKeyPoints" ma:hidden="true" ma:internalName="MediaServiceAutoKeyPoints" ma:readOnly="true">
      <xsd:simpleType>
        <xsd:restriction base="dms:Note"/>
      </xsd:simpleType>
    </xsd:element>
    <xsd:element name="MediaServiceKeyPoints" ma:index="48" nillable="true" ma:displayName="KeyPoints" ma:internalName="MediaServiceKeyPoints" ma:readOnly="true">
      <xsd:simpleType>
        <xsd:restriction base="dms:Note">
          <xsd:maxLength value="255"/>
        </xsd:restriction>
      </xsd:simpleType>
    </xsd:element>
    <xsd:element name="MediaServiceLocation" ma:index="4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Inhou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0CE16A-6C90-46B1-93BE-045BACCD1EE2}">
  <ds:schemaRefs>
    <ds:schemaRef ds:uri="http://schemas.openxmlformats.org/package/2006/metadata/core-properties"/>
    <ds:schemaRef ds:uri="http://purl.org/dc/dcmitype/"/>
    <ds:schemaRef ds:uri="http://www.w3.org/XML/1998/namespace"/>
    <ds:schemaRef ds:uri="3925ceee-f67a-443d-ae10-d79681bde658"/>
    <ds:schemaRef ds:uri="http://purl.org/dc/terms/"/>
    <ds:schemaRef ds:uri="6c0a0899-d803-43a8-a52d-91ee2c27e81c"/>
    <ds:schemaRef ds:uri="http://schemas.microsoft.com/office/2006/documentManagement/types"/>
    <ds:schemaRef ds:uri="69e13cad-3026-4f4f-a4fb-dd443c219c0a"/>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1783425-1A15-4EEA-871A-79866EB919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e13cad-3026-4f4f-a4fb-dd443c219c0a"/>
    <ds:schemaRef ds:uri="3925ceee-f67a-443d-ae10-d79681bde658"/>
    <ds:schemaRef ds:uri="6c0a0899-d803-43a8-a52d-91ee2c27e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FA3C1B-4653-4F5D-BB78-B9FF870E6529}">
  <ds:schemaRefs>
    <ds:schemaRef ds:uri="http://schemas.microsoft.com/sharepoint/events"/>
  </ds:schemaRefs>
</ds:datastoreItem>
</file>

<file path=customXml/itemProps4.xml><?xml version="1.0" encoding="utf-8"?>
<ds:datastoreItem xmlns:ds="http://schemas.openxmlformats.org/officeDocument/2006/customXml" ds:itemID="{DAD57AE1-DC35-4915-90A4-00E3D7056D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381</TotalTime>
  <Words>624</Words>
  <Application>Microsoft Office PowerPoint</Application>
  <PresentationFormat>Breedbeeld</PresentationFormat>
  <Paragraphs>105</Paragraphs>
  <Slides>17</Slides>
  <Notes>3</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Office-thema</vt:lpstr>
      <vt:lpstr>PowerPoint-presentatie</vt:lpstr>
      <vt:lpstr>Terugblik</vt:lpstr>
      <vt:lpstr>Waar doen we het voor</vt:lpstr>
      <vt:lpstr>Brede Welvaartsagenda</vt:lpstr>
      <vt:lpstr>Samen met......</vt:lpstr>
      <vt:lpstr>Ambities en doelen</vt:lpstr>
      <vt:lpstr>Pijler Werken</vt:lpstr>
      <vt:lpstr>Pijler Werken</vt:lpstr>
      <vt:lpstr>De kracht van regionale samenwerking</vt:lpstr>
      <vt:lpstr>Pijler Wonen</vt:lpstr>
      <vt:lpstr>Pijler Wonen</vt:lpstr>
      <vt:lpstr>De kracht van regionale samenwerking</vt:lpstr>
      <vt:lpstr>Pijler Welzijn</vt:lpstr>
      <vt:lpstr>Pijler Welzijn</vt:lpstr>
      <vt:lpstr>De kracht van regionale samenwerking</vt:lpstr>
      <vt:lpstr>Projecten</vt:lpstr>
      <vt:lpstr>Meer weten?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 van Raan</dc:creator>
  <cp:keywords/>
  <cp:lastModifiedBy>Inge Buursema</cp:lastModifiedBy>
  <cp:revision>39</cp:revision>
  <dcterms:created xsi:type="dcterms:W3CDTF">2018-09-07T07:45:35Z</dcterms:created>
  <dcterms:modified xsi:type="dcterms:W3CDTF">2021-05-25T12:06:20Z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0x010100B8490113CE537749BB3E621DCFADEA77030045AC76EEE994034697C0B0CD17FAD197</vt:lpwstr>
  </property>
  <property fmtid="{D5CDD505-2E9C-101B-9397-08002B2CF9AE}" pid="3" name="pdTaakveld">
    <vt:lpwstr>5;#6.4 Recreatie en toerisme|5f3db204-943e-4c2c-a5b5-13158ae7e494</vt:lpwstr>
  </property>
  <property fmtid="{D5CDD505-2E9C-101B-9397-08002B2CF9AE}" pid="4" name="pdProduct">
    <vt:lpwstr>15;#N.t.b.|6c37a61a-9dd2-4c1b-8282-22731eee7149</vt:lpwstr>
  </property>
  <property fmtid="{D5CDD505-2E9C-101B-9397-08002B2CF9AE}" pid="5" name="pdProces">
    <vt:lpwstr>10;#21|9aa9ef43-ecc1-408e-bbc4-3ac916a0b792</vt:lpwstr>
  </property>
  <property fmtid="{D5CDD505-2E9C-101B-9397-08002B2CF9AE}" pid="6" name="pdAmbitie">
    <vt:lpwstr>1;#Regionale economie en werkgelegenheid: Kansen benutten|848339c0-35c0-4351-8f26-4506f83cc338</vt:lpwstr>
  </property>
  <property fmtid="{D5CDD505-2E9C-101B-9397-08002B2CF9AE}" pid="7" name="_dlc_DocIdItemGuid">
    <vt:lpwstr>c9519fa7-1d50-4421-bb93-7046eac59fbe</vt:lpwstr>
  </property>
  <property fmtid="{D5CDD505-2E9C-101B-9397-08002B2CF9AE}" pid="8" name="TaxKeyword">
    <vt:lpwstr/>
  </property>
  <property fmtid="{D5CDD505-2E9C-101B-9397-08002B2CF9AE}" pid="9" name="DocumentSetDescription">
    <vt:lpwstr/>
  </property>
  <property fmtid="{D5CDD505-2E9C-101B-9397-08002B2CF9AE}" pid="10" name="pdProvisanummer">
    <vt:lpwstr/>
  </property>
  <property fmtid="{D5CDD505-2E9C-101B-9397-08002B2CF9AE}" pid="11" name="pdDocumentsoort">
    <vt:lpwstr/>
  </property>
  <property fmtid="{D5CDD505-2E9C-101B-9397-08002B2CF9AE}" pid="12" name="pdBAC">
    <vt:lpwstr/>
  </property>
  <property fmtid="{D5CDD505-2E9C-101B-9397-08002B2CF9AE}" pid="13" name="pdOmschrijvingBewaartermijn">
    <vt:lpwstr/>
  </property>
  <property fmtid="{D5CDD505-2E9C-101B-9397-08002B2CF9AE}" pid="14" name="nf271a217b334c1c9fab81af5eeb96a6">
    <vt:lpwstr/>
  </property>
  <property fmtid="{D5CDD505-2E9C-101B-9397-08002B2CF9AE}" pid="15" name="d2774709bc3a43da95d01931311adb2b">
    <vt:lpwstr/>
  </property>
  <property fmtid="{D5CDD505-2E9C-101B-9397-08002B2CF9AE}" pid="16" name="pdContactpersoonEnAdres">
    <vt:lpwstr/>
  </property>
  <property fmtid="{D5CDD505-2E9C-101B-9397-08002B2CF9AE}" pid="17" name="pdUwKenmerk">
    <vt:lpwstr/>
  </property>
  <property fmtid="{D5CDD505-2E9C-101B-9397-08002B2CF9AE}" pid="18" name="pdReferentienummer">
    <vt:lpwstr/>
  </property>
  <property fmtid="{D5CDD505-2E9C-101B-9397-08002B2CF9AE}" pid="19" name="pdOpdrachtdossier">
    <vt:lpwstr/>
  </property>
  <property fmtid="{D5CDD505-2E9C-101B-9397-08002B2CF9AE}" pid="20" name="pdBeheerdeTrefwoorden">
    <vt:lpwstr/>
  </property>
</Properties>
</file>